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70" r:id="rId5"/>
    <p:sldId id="281" r:id="rId6"/>
    <p:sldId id="282" r:id="rId7"/>
    <p:sldId id="260" r:id="rId8"/>
    <p:sldId id="266" r:id="rId9"/>
    <p:sldId id="267" r:id="rId10"/>
    <p:sldId id="268" r:id="rId11"/>
    <p:sldId id="269" r:id="rId12"/>
    <p:sldId id="271" r:id="rId13"/>
    <p:sldId id="264" r:id="rId14"/>
    <p:sldId id="283" r:id="rId15"/>
    <p:sldId id="286" r:id="rId16"/>
    <p:sldId id="279" r:id="rId17"/>
    <p:sldId id="277" r:id="rId18"/>
    <p:sldId id="278" r:id="rId19"/>
    <p:sldId id="272" r:id="rId20"/>
    <p:sldId id="273" r:id="rId21"/>
    <p:sldId id="280" r:id="rId22"/>
    <p:sldId id="276" r:id="rId23"/>
    <p:sldId id="274" r:id="rId24"/>
    <p:sldId id="287" r:id="rId25"/>
    <p:sldId id="275" r:id="rId26"/>
    <p:sldId id="288" r:id="rId27"/>
    <p:sldId id="289" r:id="rId28"/>
    <p:sldId id="259" r:id="rId29"/>
    <p:sldId id="258" r:id="rId30"/>
    <p:sldId id="261" r:id="rId31"/>
    <p:sldId id="262" r:id="rId32"/>
    <p:sldId id="28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8D7B9-CA32-0D7C-8951-96E7574EE033}" v="81" dt="2020-06-12T01:38:17.220"/>
    <p1510:client id="{0DCBE012-8BE3-3E15-AA57-AF797B6A848B}" v="412" dt="2020-06-22T02:00:46.304"/>
    <p1510:client id="{117C08C3-2880-B28E-7902-D87D22E16BB8}" v="910" dt="2020-06-11T23:56:29.258"/>
    <p1510:client id="{128C1118-9ED4-E6D4-810F-2C796A495D80}" v="531" dt="2020-06-11T18:53:37.293"/>
    <p1510:client id="{15BDD51B-EED3-77D3-0CC8-11047A665F5C}" v="1641" dt="2020-06-10T20:56:54.066"/>
    <p1510:client id="{242543F1-79CD-83C1-2CDA-7FCBC8C468D6}" v="94" dt="2020-06-18T22:34:35.352"/>
    <p1510:client id="{2EC26205-CB50-E0CC-3A9D-9D1AD0757223}" v="44" dt="2020-06-23T00:28:34.636"/>
    <p1510:client id="{42414ACF-035D-3CA6-2119-1A672A2125E4}" v="2042" dt="2020-06-23T21:03:24.059"/>
    <p1510:client id="{4DB13BB8-72F9-EF83-DFB8-EBE60D408669}" v="93" dt="2020-06-23T22:43:07.384"/>
    <p1510:client id="{78BB3CB0-FD3F-B450-2B39-C33F0FA3591F}" v="665" dt="2020-06-19T03:27:00.557"/>
    <p1510:client id="{7EDAB34C-B629-A63E-0B2F-29A6B94116F9}" v="1" dt="2020-06-23T02:00:29.338"/>
    <p1510:client id="{803A4035-7B19-B700-D5B1-27C05E2609EE}" v="635" dt="2020-06-09T19:30:10.272"/>
    <p1510:client id="{8905B97F-19AC-E6DF-B371-5414736CCDC2}" v="15" dt="2020-06-18T22:54:48.439"/>
    <p1510:client id="{9F4C6C65-E985-13B5-3876-096B6576A617}" v="2586" dt="2020-06-11T21:50:54.746"/>
    <p1510:client id="{A6203883-76B7-96F8-0102-26ECE9390991}" v="284" dt="2020-06-09T20:23:11.592"/>
    <p1510:client id="{B9C37101-9C5E-57D3-6CE7-B4A4C0011593}" v="165" dt="2020-06-13T00:15:59.263"/>
    <p1510:client id="{B9E410D7-878F-2A44-B187-44B7029B47CD}" v="1241" dt="2020-06-10T02:15:40.661"/>
    <p1510:client id="{BD85E9D7-A96F-9F03-2CE7-CC8F5AA5C8F3}" v="297" dt="2020-06-11T00:14:33.190"/>
    <p1510:client id="{BF064E78-2147-0CBD-A727-CEF7451E3D89}" v="4" dt="2020-06-22T22:43:49.018"/>
    <p1510:client id="{C98B2044-B15E-683F-1993-41B0A6F0E050}" v="42" dt="2020-06-11T23:30:11.379"/>
    <p1510:client id="{F4D5FEF4-B629-746B-8C3F-B51462C10184}" v="36" dt="2020-06-22T02:57:20.738"/>
    <p1510:client id="{F557B098-0E35-DED1-6436-6CF6C56B435C}" v="155" dt="2020-06-12T02:40:20.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72" d="100"/>
          <a:sy n="72"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DDA2E-3531-43E7-9F38-540B395E300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9E6B85B-8FFF-493E-A1ED-8E6806C97E3C}">
      <dgm:prSet/>
      <dgm:spPr/>
      <dgm:t>
        <a:bodyPr/>
        <a:lstStyle/>
        <a:p>
          <a:pPr rtl="0"/>
          <a:r>
            <a:rPr lang="en-US" dirty="0"/>
            <a:t>The shot release from the field goal area if successful the goal should count and In addition </a:t>
          </a:r>
          <a:r>
            <a:rPr lang="en-US" dirty="0">
              <a:latin typeface="Gill Sans MT" panose="020B0502020104020203"/>
            </a:rPr>
            <a:t>one </a:t>
          </a:r>
          <a:r>
            <a:rPr lang="en-US" dirty="0"/>
            <a:t>free throw or 2 free throws should be awarded as of the 7th  team foul.</a:t>
          </a:r>
        </a:p>
      </dgm:t>
    </dgm:pt>
    <dgm:pt modelId="{D4374480-9AA1-4462-A700-D5F08003A889}" type="parTrans" cxnId="{B0E3618E-2715-4A90-85DB-9FF7B24BC6AE}">
      <dgm:prSet/>
      <dgm:spPr/>
      <dgm:t>
        <a:bodyPr/>
        <a:lstStyle/>
        <a:p>
          <a:endParaRPr lang="en-US"/>
        </a:p>
      </dgm:t>
    </dgm:pt>
    <dgm:pt modelId="{112E6A8E-AE90-4B64-A389-785082479714}" type="sibTrans" cxnId="{B0E3618E-2715-4A90-85DB-9FF7B24BC6AE}">
      <dgm:prSet/>
      <dgm:spPr/>
      <dgm:t>
        <a:bodyPr/>
        <a:lstStyle/>
        <a:p>
          <a:endParaRPr lang="en-US"/>
        </a:p>
      </dgm:t>
    </dgm:pt>
    <dgm:pt modelId="{0DE6F12E-E9A8-4C03-BC2D-27921E5E9F44}">
      <dgm:prSet/>
      <dgm:spPr/>
      <dgm:t>
        <a:bodyPr/>
        <a:lstStyle/>
        <a:p>
          <a:r>
            <a:rPr lang="en-US" dirty="0"/>
            <a:t>If the shot released from the inside of the arch is unsuccessful one free throw if it is the 7th team foul its two free throws.</a:t>
          </a:r>
        </a:p>
      </dgm:t>
    </dgm:pt>
    <dgm:pt modelId="{DCED21D5-A31B-41B5-B668-DC005B925464}" type="parTrans" cxnId="{A5EB6659-4B31-4629-8954-918538E7D576}">
      <dgm:prSet/>
      <dgm:spPr/>
      <dgm:t>
        <a:bodyPr/>
        <a:lstStyle/>
        <a:p>
          <a:endParaRPr lang="en-US"/>
        </a:p>
      </dgm:t>
    </dgm:pt>
    <dgm:pt modelId="{7430E86C-2FFC-482A-95D0-93EFF503A3BB}" type="sibTrans" cxnId="{A5EB6659-4B31-4629-8954-918538E7D576}">
      <dgm:prSet/>
      <dgm:spPr/>
      <dgm:t>
        <a:bodyPr/>
        <a:lstStyle/>
        <a:p>
          <a:endParaRPr lang="en-US"/>
        </a:p>
      </dgm:t>
    </dgm:pt>
    <dgm:pt modelId="{0EC4FDFF-8E77-4EC6-B3E6-E2042567AE6C}">
      <dgm:prSet/>
      <dgm:spPr/>
      <dgm:t>
        <a:bodyPr/>
        <a:lstStyle/>
        <a:p>
          <a:r>
            <a:rPr lang="en-US" dirty="0"/>
            <a:t>If the short released from behind the arc is unsuccessful two free throws.</a:t>
          </a:r>
        </a:p>
      </dgm:t>
    </dgm:pt>
    <dgm:pt modelId="{C648E2DD-E5C3-4C85-9C65-592B0D8E3861}" type="parTrans" cxnId="{46708697-21B7-4092-ABD4-08F1AF00D880}">
      <dgm:prSet/>
      <dgm:spPr/>
      <dgm:t>
        <a:bodyPr/>
        <a:lstStyle/>
        <a:p>
          <a:endParaRPr lang="en-US"/>
        </a:p>
      </dgm:t>
    </dgm:pt>
    <dgm:pt modelId="{14B8C832-AFC8-45DB-88BA-9972951125AC}" type="sibTrans" cxnId="{46708697-21B7-4092-ABD4-08F1AF00D880}">
      <dgm:prSet/>
      <dgm:spPr/>
      <dgm:t>
        <a:bodyPr/>
        <a:lstStyle/>
        <a:p>
          <a:endParaRPr lang="en-US"/>
        </a:p>
      </dgm:t>
    </dgm:pt>
    <dgm:pt modelId="{69687D91-0AD6-4663-967A-F8230D2E8745}" type="pres">
      <dgm:prSet presAssocID="{F5BDDA2E-3531-43E7-9F38-540B395E3001}" presName="hierChild1" presStyleCnt="0">
        <dgm:presLayoutVars>
          <dgm:chPref val="1"/>
          <dgm:dir/>
          <dgm:animOne val="branch"/>
          <dgm:animLvl val="lvl"/>
          <dgm:resizeHandles/>
        </dgm:presLayoutVars>
      </dgm:prSet>
      <dgm:spPr/>
    </dgm:pt>
    <dgm:pt modelId="{FDBED5BE-9BFC-4A75-961C-173E2E77B4C8}" type="pres">
      <dgm:prSet presAssocID="{29E6B85B-8FFF-493E-A1ED-8E6806C97E3C}" presName="hierRoot1" presStyleCnt="0"/>
      <dgm:spPr/>
    </dgm:pt>
    <dgm:pt modelId="{78EE5102-0417-4790-BE05-AB562A8B6CC2}" type="pres">
      <dgm:prSet presAssocID="{29E6B85B-8FFF-493E-A1ED-8E6806C97E3C}" presName="composite" presStyleCnt="0"/>
      <dgm:spPr/>
    </dgm:pt>
    <dgm:pt modelId="{4BAE99DE-3BC8-46A2-BA39-59F5AE93CFE5}" type="pres">
      <dgm:prSet presAssocID="{29E6B85B-8FFF-493E-A1ED-8E6806C97E3C}" presName="background" presStyleLbl="node0" presStyleIdx="0" presStyleCnt="3"/>
      <dgm:spPr/>
    </dgm:pt>
    <dgm:pt modelId="{CEAE98DB-B823-444E-9898-83E1429B37BA}" type="pres">
      <dgm:prSet presAssocID="{29E6B85B-8FFF-493E-A1ED-8E6806C97E3C}" presName="text" presStyleLbl="fgAcc0" presStyleIdx="0" presStyleCnt="3">
        <dgm:presLayoutVars>
          <dgm:chPref val="3"/>
        </dgm:presLayoutVars>
      </dgm:prSet>
      <dgm:spPr/>
    </dgm:pt>
    <dgm:pt modelId="{3991AB13-B1ED-4ADF-88A1-F65B097DA358}" type="pres">
      <dgm:prSet presAssocID="{29E6B85B-8FFF-493E-A1ED-8E6806C97E3C}" presName="hierChild2" presStyleCnt="0"/>
      <dgm:spPr/>
    </dgm:pt>
    <dgm:pt modelId="{EDDC9488-3AB8-4D55-AFB2-2A23DB7A51B3}" type="pres">
      <dgm:prSet presAssocID="{0DE6F12E-E9A8-4C03-BC2D-27921E5E9F44}" presName="hierRoot1" presStyleCnt="0"/>
      <dgm:spPr/>
    </dgm:pt>
    <dgm:pt modelId="{4AA6B43E-8415-406A-85CA-8045B7850A7B}" type="pres">
      <dgm:prSet presAssocID="{0DE6F12E-E9A8-4C03-BC2D-27921E5E9F44}" presName="composite" presStyleCnt="0"/>
      <dgm:spPr/>
    </dgm:pt>
    <dgm:pt modelId="{86DC91A7-67E5-4365-84B1-8725811CCE6E}" type="pres">
      <dgm:prSet presAssocID="{0DE6F12E-E9A8-4C03-BC2D-27921E5E9F44}" presName="background" presStyleLbl="node0" presStyleIdx="1" presStyleCnt="3"/>
      <dgm:spPr/>
    </dgm:pt>
    <dgm:pt modelId="{2D9BE42A-BEB9-4AAA-A9CB-426CCA524275}" type="pres">
      <dgm:prSet presAssocID="{0DE6F12E-E9A8-4C03-BC2D-27921E5E9F44}" presName="text" presStyleLbl="fgAcc0" presStyleIdx="1" presStyleCnt="3">
        <dgm:presLayoutVars>
          <dgm:chPref val="3"/>
        </dgm:presLayoutVars>
      </dgm:prSet>
      <dgm:spPr/>
    </dgm:pt>
    <dgm:pt modelId="{30474D50-E74C-48E7-A261-86CB3EED9D4C}" type="pres">
      <dgm:prSet presAssocID="{0DE6F12E-E9A8-4C03-BC2D-27921E5E9F44}" presName="hierChild2" presStyleCnt="0"/>
      <dgm:spPr/>
    </dgm:pt>
    <dgm:pt modelId="{047A9BFB-8FC8-46AA-AC31-2681FA61B6E9}" type="pres">
      <dgm:prSet presAssocID="{0EC4FDFF-8E77-4EC6-B3E6-E2042567AE6C}" presName="hierRoot1" presStyleCnt="0"/>
      <dgm:spPr/>
    </dgm:pt>
    <dgm:pt modelId="{926C2DBC-B68E-4FF1-BA77-736D98556DB3}" type="pres">
      <dgm:prSet presAssocID="{0EC4FDFF-8E77-4EC6-B3E6-E2042567AE6C}" presName="composite" presStyleCnt="0"/>
      <dgm:spPr/>
    </dgm:pt>
    <dgm:pt modelId="{42CF5423-52F4-4360-80AC-12A4B772E6E2}" type="pres">
      <dgm:prSet presAssocID="{0EC4FDFF-8E77-4EC6-B3E6-E2042567AE6C}" presName="background" presStyleLbl="node0" presStyleIdx="2" presStyleCnt="3"/>
      <dgm:spPr/>
    </dgm:pt>
    <dgm:pt modelId="{30B7E147-E4DB-4723-8332-9B347B21BD2F}" type="pres">
      <dgm:prSet presAssocID="{0EC4FDFF-8E77-4EC6-B3E6-E2042567AE6C}" presName="text" presStyleLbl="fgAcc0" presStyleIdx="2" presStyleCnt="3">
        <dgm:presLayoutVars>
          <dgm:chPref val="3"/>
        </dgm:presLayoutVars>
      </dgm:prSet>
      <dgm:spPr/>
    </dgm:pt>
    <dgm:pt modelId="{46A5F665-50B9-4D82-A837-C38E109D18A6}" type="pres">
      <dgm:prSet presAssocID="{0EC4FDFF-8E77-4EC6-B3E6-E2042567AE6C}" presName="hierChild2" presStyleCnt="0"/>
      <dgm:spPr/>
    </dgm:pt>
  </dgm:ptLst>
  <dgm:cxnLst>
    <dgm:cxn modelId="{24326D00-14D9-4371-9AFD-CC664C4E6EC2}" type="presOf" srcId="{0DE6F12E-E9A8-4C03-BC2D-27921E5E9F44}" destId="{2D9BE42A-BEB9-4AAA-A9CB-426CCA524275}" srcOrd="0" destOrd="0" presId="urn:microsoft.com/office/officeart/2005/8/layout/hierarchy1"/>
    <dgm:cxn modelId="{44601104-7F49-49AD-BFF3-EA95F6CAA4E4}" type="presOf" srcId="{29E6B85B-8FFF-493E-A1ED-8E6806C97E3C}" destId="{CEAE98DB-B823-444E-9898-83E1429B37BA}" srcOrd="0" destOrd="0" presId="urn:microsoft.com/office/officeart/2005/8/layout/hierarchy1"/>
    <dgm:cxn modelId="{51B0B03A-99B1-4360-97BB-9C320E713031}" type="presOf" srcId="{F5BDDA2E-3531-43E7-9F38-540B395E3001}" destId="{69687D91-0AD6-4663-967A-F8230D2E8745}" srcOrd="0" destOrd="0" presId="urn:microsoft.com/office/officeart/2005/8/layout/hierarchy1"/>
    <dgm:cxn modelId="{A5EB6659-4B31-4629-8954-918538E7D576}" srcId="{F5BDDA2E-3531-43E7-9F38-540B395E3001}" destId="{0DE6F12E-E9A8-4C03-BC2D-27921E5E9F44}" srcOrd="1" destOrd="0" parTransId="{DCED21D5-A31B-41B5-B668-DC005B925464}" sibTransId="{7430E86C-2FFC-482A-95D0-93EFF503A3BB}"/>
    <dgm:cxn modelId="{B0E3618E-2715-4A90-85DB-9FF7B24BC6AE}" srcId="{F5BDDA2E-3531-43E7-9F38-540B395E3001}" destId="{29E6B85B-8FFF-493E-A1ED-8E6806C97E3C}" srcOrd="0" destOrd="0" parTransId="{D4374480-9AA1-4462-A700-D5F08003A889}" sibTransId="{112E6A8E-AE90-4B64-A389-785082479714}"/>
    <dgm:cxn modelId="{46708697-21B7-4092-ABD4-08F1AF00D880}" srcId="{F5BDDA2E-3531-43E7-9F38-540B395E3001}" destId="{0EC4FDFF-8E77-4EC6-B3E6-E2042567AE6C}" srcOrd="2" destOrd="0" parTransId="{C648E2DD-E5C3-4C85-9C65-592B0D8E3861}" sibTransId="{14B8C832-AFC8-45DB-88BA-9972951125AC}"/>
    <dgm:cxn modelId="{8A94F6E1-FF84-415A-8D96-7A9E10605F1A}" type="presOf" srcId="{0EC4FDFF-8E77-4EC6-B3E6-E2042567AE6C}" destId="{30B7E147-E4DB-4723-8332-9B347B21BD2F}" srcOrd="0" destOrd="0" presId="urn:microsoft.com/office/officeart/2005/8/layout/hierarchy1"/>
    <dgm:cxn modelId="{D6493A44-4300-4529-B949-D0291A92B802}" type="presParOf" srcId="{69687D91-0AD6-4663-967A-F8230D2E8745}" destId="{FDBED5BE-9BFC-4A75-961C-173E2E77B4C8}" srcOrd="0" destOrd="0" presId="urn:microsoft.com/office/officeart/2005/8/layout/hierarchy1"/>
    <dgm:cxn modelId="{D9DA3963-90D4-4719-908F-5FB1DC465304}" type="presParOf" srcId="{FDBED5BE-9BFC-4A75-961C-173E2E77B4C8}" destId="{78EE5102-0417-4790-BE05-AB562A8B6CC2}" srcOrd="0" destOrd="0" presId="urn:microsoft.com/office/officeart/2005/8/layout/hierarchy1"/>
    <dgm:cxn modelId="{0F1CC023-052E-4CA8-9E1B-31880DE08CCA}" type="presParOf" srcId="{78EE5102-0417-4790-BE05-AB562A8B6CC2}" destId="{4BAE99DE-3BC8-46A2-BA39-59F5AE93CFE5}" srcOrd="0" destOrd="0" presId="urn:microsoft.com/office/officeart/2005/8/layout/hierarchy1"/>
    <dgm:cxn modelId="{8EAB7329-423D-4F09-9FB9-92DCC1F476C0}" type="presParOf" srcId="{78EE5102-0417-4790-BE05-AB562A8B6CC2}" destId="{CEAE98DB-B823-444E-9898-83E1429B37BA}" srcOrd="1" destOrd="0" presId="urn:microsoft.com/office/officeart/2005/8/layout/hierarchy1"/>
    <dgm:cxn modelId="{6E6C8A5E-1ACA-4B7A-B579-F3CC520D9327}" type="presParOf" srcId="{FDBED5BE-9BFC-4A75-961C-173E2E77B4C8}" destId="{3991AB13-B1ED-4ADF-88A1-F65B097DA358}" srcOrd="1" destOrd="0" presId="urn:microsoft.com/office/officeart/2005/8/layout/hierarchy1"/>
    <dgm:cxn modelId="{D6CBB34D-F257-42B7-B332-55F8E5BE9F91}" type="presParOf" srcId="{69687D91-0AD6-4663-967A-F8230D2E8745}" destId="{EDDC9488-3AB8-4D55-AFB2-2A23DB7A51B3}" srcOrd="1" destOrd="0" presId="urn:microsoft.com/office/officeart/2005/8/layout/hierarchy1"/>
    <dgm:cxn modelId="{885A99A6-7D01-4BC6-9E05-6120C6F42B15}" type="presParOf" srcId="{EDDC9488-3AB8-4D55-AFB2-2A23DB7A51B3}" destId="{4AA6B43E-8415-406A-85CA-8045B7850A7B}" srcOrd="0" destOrd="0" presId="urn:microsoft.com/office/officeart/2005/8/layout/hierarchy1"/>
    <dgm:cxn modelId="{4C887428-2317-494C-A0BF-F5A7867D1C33}" type="presParOf" srcId="{4AA6B43E-8415-406A-85CA-8045B7850A7B}" destId="{86DC91A7-67E5-4365-84B1-8725811CCE6E}" srcOrd="0" destOrd="0" presId="urn:microsoft.com/office/officeart/2005/8/layout/hierarchy1"/>
    <dgm:cxn modelId="{10F5A77E-7BF4-4C74-B866-624E0E217390}" type="presParOf" srcId="{4AA6B43E-8415-406A-85CA-8045B7850A7B}" destId="{2D9BE42A-BEB9-4AAA-A9CB-426CCA524275}" srcOrd="1" destOrd="0" presId="urn:microsoft.com/office/officeart/2005/8/layout/hierarchy1"/>
    <dgm:cxn modelId="{92198348-56CC-4844-B758-CADAF61AD3EF}" type="presParOf" srcId="{EDDC9488-3AB8-4D55-AFB2-2A23DB7A51B3}" destId="{30474D50-E74C-48E7-A261-86CB3EED9D4C}" srcOrd="1" destOrd="0" presId="urn:microsoft.com/office/officeart/2005/8/layout/hierarchy1"/>
    <dgm:cxn modelId="{925695A6-B804-4205-B2C0-505742EBD54D}" type="presParOf" srcId="{69687D91-0AD6-4663-967A-F8230D2E8745}" destId="{047A9BFB-8FC8-46AA-AC31-2681FA61B6E9}" srcOrd="2" destOrd="0" presId="urn:microsoft.com/office/officeart/2005/8/layout/hierarchy1"/>
    <dgm:cxn modelId="{DF43B1C4-FE79-44DA-8BB8-3F678BF42626}" type="presParOf" srcId="{047A9BFB-8FC8-46AA-AC31-2681FA61B6E9}" destId="{926C2DBC-B68E-4FF1-BA77-736D98556DB3}" srcOrd="0" destOrd="0" presId="urn:microsoft.com/office/officeart/2005/8/layout/hierarchy1"/>
    <dgm:cxn modelId="{F08E02D4-D54A-4C95-9D3C-DCB5F7773F66}" type="presParOf" srcId="{926C2DBC-B68E-4FF1-BA77-736D98556DB3}" destId="{42CF5423-52F4-4360-80AC-12A4B772E6E2}" srcOrd="0" destOrd="0" presId="urn:microsoft.com/office/officeart/2005/8/layout/hierarchy1"/>
    <dgm:cxn modelId="{F17527B9-5A3B-4CF3-98C0-EE555738B485}" type="presParOf" srcId="{926C2DBC-B68E-4FF1-BA77-736D98556DB3}" destId="{30B7E147-E4DB-4723-8332-9B347B21BD2F}" srcOrd="1" destOrd="0" presId="urn:microsoft.com/office/officeart/2005/8/layout/hierarchy1"/>
    <dgm:cxn modelId="{9F43EF03-891C-411C-8D93-8C635506CBCE}" type="presParOf" srcId="{047A9BFB-8FC8-46AA-AC31-2681FA61B6E9}" destId="{46A5F665-50B9-4D82-A837-C38E109D18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8F0C7-7628-41E9-A1C1-950D7F85C4E9}"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2EB36820-F123-49BA-B1A0-0CD29E752A17}">
      <dgm:prSet/>
      <dgm:spPr/>
      <dgm:t>
        <a:bodyPr/>
        <a:lstStyle/>
        <a:p>
          <a:r>
            <a:rPr lang="en-US" b="1"/>
            <a:t>The Game is:</a:t>
          </a:r>
          <a:endParaRPr lang="en-US"/>
        </a:p>
      </dgm:t>
    </dgm:pt>
    <dgm:pt modelId="{55600C9B-F538-4912-9787-30BD50FC41C6}" type="parTrans" cxnId="{740C810E-FAE3-456E-ADA7-71FC62272E37}">
      <dgm:prSet/>
      <dgm:spPr/>
      <dgm:t>
        <a:bodyPr/>
        <a:lstStyle/>
        <a:p>
          <a:endParaRPr lang="en-US"/>
        </a:p>
      </dgm:t>
    </dgm:pt>
    <dgm:pt modelId="{BC2B5804-5EA1-4CBD-B481-9898D7B83C55}" type="sibTrans" cxnId="{740C810E-FAE3-456E-ADA7-71FC62272E37}">
      <dgm:prSet/>
      <dgm:spPr/>
      <dgm:t>
        <a:bodyPr/>
        <a:lstStyle/>
        <a:p>
          <a:endParaRPr lang="en-US"/>
        </a:p>
      </dgm:t>
    </dgm:pt>
    <dgm:pt modelId="{DF68C3CF-B25F-456C-8E06-EED5C2D384DB}">
      <dgm:prSet/>
      <dgm:spPr/>
      <dgm:t>
        <a:bodyPr/>
        <a:lstStyle/>
        <a:p>
          <a:r>
            <a:rPr lang="en-US" b="1"/>
            <a:t>Fast</a:t>
          </a:r>
          <a:endParaRPr lang="en-US"/>
        </a:p>
      </dgm:t>
    </dgm:pt>
    <dgm:pt modelId="{6335EA34-A7F2-4A35-AB70-A28B5EE28171}" type="parTrans" cxnId="{FEFA8791-C081-454D-B576-F8BACC249720}">
      <dgm:prSet/>
      <dgm:spPr/>
      <dgm:t>
        <a:bodyPr/>
        <a:lstStyle/>
        <a:p>
          <a:endParaRPr lang="en-US"/>
        </a:p>
      </dgm:t>
    </dgm:pt>
    <dgm:pt modelId="{F688CEB4-5979-4993-A828-83EB24A48555}" type="sibTrans" cxnId="{FEFA8791-C081-454D-B576-F8BACC249720}">
      <dgm:prSet/>
      <dgm:spPr/>
      <dgm:t>
        <a:bodyPr/>
        <a:lstStyle/>
        <a:p>
          <a:endParaRPr lang="en-US"/>
        </a:p>
      </dgm:t>
    </dgm:pt>
    <dgm:pt modelId="{EF70870E-A0AF-4966-B255-08D9D3FB55FC}">
      <dgm:prSet/>
      <dgm:spPr/>
      <dgm:t>
        <a:bodyPr/>
        <a:lstStyle/>
        <a:p>
          <a:r>
            <a:rPr lang="en-US"/>
            <a:t>10-minute game</a:t>
          </a:r>
        </a:p>
      </dgm:t>
    </dgm:pt>
    <dgm:pt modelId="{15782101-E8BD-4A49-BA88-54811BADB9B5}" type="parTrans" cxnId="{6B6E490F-D4AC-4734-98BA-1DE32026B11B}">
      <dgm:prSet/>
      <dgm:spPr/>
      <dgm:t>
        <a:bodyPr/>
        <a:lstStyle/>
        <a:p>
          <a:endParaRPr lang="en-US"/>
        </a:p>
      </dgm:t>
    </dgm:pt>
    <dgm:pt modelId="{F371F8A7-023A-4883-8F03-322FEE8CCC28}" type="sibTrans" cxnId="{6B6E490F-D4AC-4734-98BA-1DE32026B11B}">
      <dgm:prSet/>
      <dgm:spPr/>
      <dgm:t>
        <a:bodyPr/>
        <a:lstStyle/>
        <a:p>
          <a:endParaRPr lang="en-US"/>
        </a:p>
      </dgm:t>
    </dgm:pt>
    <dgm:pt modelId="{B3BBA1C4-21AE-425C-880D-C09891A53AFC}">
      <dgm:prSet/>
      <dgm:spPr/>
      <dgm:t>
        <a:bodyPr/>
        <a:lstStyle/>
        <a:p>
          <a:r>
            <a:rPr lang="en-US"/>
            <a:t>12-second shot-clock</a:t>
          </a:r>
        </a:p>
      </dgm:t>
    </dgm:pt>
    <dgm:pt modelId="{F23C5F88-0259-4CBB-A4A8-666FA7DE9B0C}" type="parTrans" cxnId="{2E2C6B02-1358-443E-BFF5-D7AB67C50EF3}">
      <dgm:prSet/>
      <dgm:spPr/>
      <dgm:t>
        <a:bodyPr/>
        <a:lstStyle/>
        <a:p>
          <a:endParaRPr lang="en-US"/>
        </a:p>
      </dgm:t>
    </dgm:pt>
    <dgm:pt modelId="{4B421622-798D-4AFD-B3E1-4835ABA6B029}" type="sibTrans" cxnId="{2E2C6B02-1358-443E-BFF5-D7AB67C50EF3}">
      <dgm:prSet/>
      <dgm:spPr/>
      <dgm:t>
        <a:bodyPr/>
        <a:lstStyle/>
        <a:p>
          <a:endParaRPr lang="en-US"/>
        </a:p>
      </dgm:t>
    </dgm:pt>
    <dgm:pt modelId="{AB749B44-683B-4704-94E1-7AE92D91362A}">
      <dgm:prSet/>
      <dgm:spPr/>
      <dgm:t>
        <a:bodyPr/>
        <a:lstStyle/>
        <a:p>
          <a:r>
            <a:rPr lang="en-US"/>
            <a:t>No break after scoring</a:t>
          </a:r>
        </a:p>
      </dgm:t>
    </dgm:pt>
    <dgm:pt modelId="{C1900020-91BC-4367-B07F-5C4C78A5652F}" type="parTrans" cxnId="{BDF37DDF-CAB1-44D8-81E3-E75B5D119CE4}">
      <dgm:prSet/>
      <dgm:spPr/>
      <dgm:t>
        <a:bodyPr/>
        <a:lstStyle/>
        <a:p>
          <a:endParaRPr lang="en-US"/>
        </a:p>
      </dgm:t>
    </dgm:pt>
    <dgm:pt modelId="{13EDFEAD-841C-4D39-BA60-429D0CEC5F2A}" type="sibTrans" cxnId="{BDF37DDF-CAB1-44D8-81E3-E75B5D119CE4}">
      <dgm:prSet/>
      <dgm:spPr/>
      <dgm:t>
        <a:bodyPr/>
        <a:lstStyle/>
        <a:p>
          <a:endParaRPr lang="en-US"/>
        </a:p>
      </dgm:t>
    </dgm:pt>
    <dgm:pt modelId="{CC80CCB7-9B86-4FA1-BC19-42AEA921E329}">
      <dgm:prSet/>
      <dgm:spPr/>
      <dgm:t>
        <a:bodyPr/>
        <a:lstStyle/>
        <a:p>
          <a:r>
            <a:rPr lang="en-US"/>
            <a:t>No half-time</a:t>
          </a:r>
        </a:p>
      </dgm:t>
    </dgm:pt>
    <dgm:pt modelId="{064EF59A-CE02-402A-9FDE-16023B681F87}" type="parTrans" cxnId="{4A2AC879-8D5A-4ED9-8BFE-573FCA024590}">
      <dgm:prSet/>
      <dgm:spPr/>
      <dgm:t>
        <a:bodyPr/>
        <a:lstStyle/>
        <a:p>
          <a:endParaRPr lang="en-US"/>
        </a:p>
      </dgm:t>
    </dgm:pt>
    <dgm:pt modelId="{A84C9006-09E3-40FA-90AC-7825165225DB}" type="sibTrans" cxnId="{4A2AC879-8D5A-4ED9-8BFE-573FCA024590}">
      <dgm:prSet/>
      <dgm:spPr/>
      <dgm:t>
        <a:bodyPr/>
        <a:lstStyle/>
        <a:p>
          <a:endParaRPr lang="en-US"/>
        </a:p>
      </dgm:t>
    </dgm:pt>
    <dgm:pt modelId="{5B2A753E-D04C-49BA-B0FE-A4F92D78B4F2}">
      <dgm:prSet/>
      <dgm:spPr/>
      <dgm:t>
        <a:bodyPr/>
        <a:lstStyle/>
        <a:p>
          <a:r>
            <a:rPr lang="en-US"/>
            <a:t>No quarters</a:t>
          </a:r>
        </a:p>
      </dgm:t>
    </dgm:pt>
    <dgm:pt modelId="{E0A83994-15EA-42D5-B93D-DBAC0764B997}" type="parTrans" cxnId="{29B5F519-D4BB-4A9D-A020-B739054E08E1}">
      <dgm:prSet/>
      <dgm:spPr/>
      <dgm:t>
        <a:bodyPr/>
        <a:lstStyle/>
        <a:p>
          <a:endParaRPr lang="en-US"/>
        </a:p>
      </dgm:t>
    </dgm:pt>
    <dgm:pt modelId="{02357CE3-D011-4076-BC1B-270861CCEE9C}" type="sibTrans" cxnId="{29B5F519-D4BB-4A9D-A020-B739054E08E1}">
      <dgm:prSet/>
      <dgm:spPr/>
      <dgm:t>
        <a:bodyPr/>
        <a:lstStyle/>
        <a:p>
          <a:endParaRPr lang="en-US"/>
        </a:p>
      </dgm:t>
    </dgm:pt>
    <dgm:pt modelId="{899B4E86-1565-498F-B68B-9AC9B8D27B28}" type="pres">
      <dgm:prSet presAssocID="{1D88F0C7-7628-41E9-A1C1-950D7F85C4E9}" presName="diagram" presStyleCnt="0">
        <dgm:presLayoutVars>
          <dgm:dir/>
          <dgm:resizeHandles val="exact"/>
        </dgm:presLayoutVars>
      </dgm:prSet>
      <dgm:spPr/>
    </dgm:pt>
    <dgm:pt modelId="{6AF7A04D-ACE0-4BA2-AB20-9CB8829ED3F5}" type="pres">
      <dgm:prSet presAssocID="{2EB36820-F123-49BA-B1A0-0CD29E752A17}" presName="node" presStyleLbl="node1" presStyleIdx="0" presStyleCnt="7">
        <dgm:presLayoutVars>
          <dgm:bulletEnabled val="1"/>
        </dgm:presLayoutVars>
      </dgm:prSet>
      <dgm:spPr/>
    </dgm:pt>
    <dgm:pt modelId="{1BB8B763-35BC-4179-A9CF-86A8F8168A5E}" type="pres">
      <dgm:prSet presAssocID="{BC2B5804-5EA1-4CBD-B481-9898D7B83C55}" presName="sibTrans" presStyleCnt="0"/>
      <dgm:spPr/>
    </dgm:pt>
    <dgm:pt modelId="{CC3F17EB-0510-40C5-B299-27F3AADD1DA2}" type="pres">
      <dgm:prSet presAssocID="{DF68C3CF-B25F-456C-8E06-EED5C2D384DB}" presName="node" presStyleLbl="node1" presStyleIdx="1" presStyleCnt="7">
        <dgm:presLayoutVars>
          <dgm:bulletEnabled val="1"/>
        </dgm:presLayoutVars>
      </dgm:prSet>
      <dgm:spPr/>
    </dgm:pt>
    <dgm:pt modelId="{6FDF3BC9-77EA-4318-974D-81C1DC934135}" type="pres">
      <dgm:prSet presAssocID="{F688CEB4-5979-4993-A828-83EB24A48555}" presName="sibTrans" presStyleCnt="0"/>
      <dgm:spPr/>
    </dgm:pt>
    <dgm:pt modelId="{612B925F-1D45-48A7-946C-7073520F7DB2}" type="pres">
      <dgm:prSet presAssocID="{EF70870E-A0AF-4966-B255-08D9D3FB55FC}" presName="node" presStyleLbl="node1" presStyleIdx="2" presStyleCnt="7">
        <dgm:presLayoutVars>
          <dgm:bulletEnabled val="1"/>
        </dgm:presLayoutVars>
      </dgm:prSet>
      <dgm:spPr/>
    </dgm:pt>
    <dgm:pt modelId="{30C0D13F-41E4-4C41-A813-87D1255DB63C}" type="pres">
      <dgm:prSet presAssocID="{F371F8A7-023A-4883-8F03-322FEE8CCC28}" presName="sibTrans" presStyleCnt="0"/>
      <dgm:spPr/>
    </dgm:pt>
    <dgm:pt modelId="{CB55A3E6-C88E-4E69-968E-9943CB993147}" type="pres">
      <dgm:prSet presAssocID="{B3BBA1C4-21AE-425C-880D-C09891A53AFC}" presName="node" presStyleLbl="node1" presStyleIdx="3" presStyleCnt="7">
        <dgm:presLayoutVars>
          <dgm:bulletEnabled val="1"/>
        </dgm:presLayoutVars>
      </dgm:prSet>
      <dgm:spPr/>
    </dgm:pt>
    <dgm:pt modelId="{CA1559CE-0468-442B-8E35-F5ABAA75C028}" type="pres">
      <dgm:prSet presAssocID="{4B421622-798D-4AFD-B3E1-4835ABA6B029}" presName="sibTrans" presStyleCnt="0"/>
      <dgm:spPr/>
    </dgm:pt>
    <dgm:pt modelId="{0943E014-53B2-4ED6-A284-5C0E02F3ADD7}" type="pres">
      <dgm:prSet presAssocID="{AB749B44-683B-4704-94E1-7AE92D91362A}" presName="node" presStyleLbl="node1" presStyleIdx="4" presStyleCnt="7">
        <dgm:presLayoutVars>
          <dgm:bulletEnabled val="1"/>
        </dgm:presLayoutVars>
      </dgm:prSet>
      <dgm:spPr/>
    </dgm:pt>
    <dgm:pt modelId="{92A30C7C-7E85-4BF2-BCA0-BDB54F2D9C2B}" type="pres">
      <dgm:prSet presAssocID="{13EDFEAD-841C-4D39-BA60-429D0CEC5F2A}" presName="sibTrans" presStyleCnt="0"/>
      <dgm:spPr/>
    </dgm:pt>
    <dgm:pt modelId="{6B0B3C95-9BD6-4274-A7D8-E6F1B5F6CA00}" type="pres">
      <dgm:prSet presAssocID="{CC80CCB7-9B86-4FA1-BC19-42AEA921E329}" presName="node" presStyleLbl="node1" presStyleIdx="5" presStyleCnt="7">
        <dgm:presLayoutVars>
          <dgm:bulletEnabled val="1"/>
        </dgm:presLayoutVars>
      </dgm:prSet>
      <dgm:spPr/>
    </dgm:pt>
    <dgm:pt modelId="{2C806C5E-2368-4880-B0DD-FE511908E576}" type="pres">
      <dgm:prSet presAssocID="{A84C9006-09E3-40FA-90AC-7825165225DB}" presName="sibTrans" presStyleCnt="0"/>
      <dgm:spPr/>
    </dgm:pt>
    <dgm:pt modelId="{C1DF6946-5C97-45F9-9509-71B839D2D9EF}" type="pres">
      <dgm:prSet presAssocID="{5B2A753E-D04C-49BA-B0FE-A4F92D78B4F2}" presName="node" presStyleLbl="node1" presStyleIdx="6" presStyleCnt="7">
        <dgm:presLayoutVars>
          <dgm:bulletEnabled val="1"/>
        </dgm:presLayoutVars>
      </dgm:prSet>
      <dgm:spPr/>
    </dgm:pt>
  </dgm:ptLst>
  <dgm:cxnLst>
    <dgm:cxn modelId="{2E2C6B02-1358-443E-BFF5-D7AB67C50EF3}" srcId="{1D88F0C7-7628-41E9-A1C1-950D7F85C4E9}" destId="{B3BBA1C4-21AE-425C-880D-C09891A53AFC}" srcOrd="3" destOrd="0" parTransId="{F23C5F88-0259-4CBB-A4A8-666FA7DE9B0C}" sibTransId="{4B421622-798D-4AFD-B3E1-4835ABA6B029}"/>
    <dgm:cxn modelId="{740C810E-FAE3-456E-ADA7-71FC62272E37}" srcId="{1D88F0C7-7628-41E9-A1C1-950D7F85C4E9}" destId="{2EB36820-F123-49BA-B1A0-0CD29E752A17}" srcOrd="0" destOrd="0" parTransId="{55600C9B-F538-4912-9787-30BD50FC41C6}" sibTransId="{BC2B5804-5EA1-4CBD-B481-9898D7B83C55}"/>
    <dgm:cxn modelId="{6B6E490F-D4AC-4734-98BA-1DE32026B11B}" srcId="{1D88F0C7-7628-41E9-A1C1-950D7F85C4E9}" destId="{EF70870E-A0AF-4966-B255-08D9D3FB55FC}" srcOrd="2" destOrd="0" parTransId="{15782101-E8BD-4A49-BA88-54811BADB9B5}" sibTransId="{F371F8A7-023A-4883-8F03-322FEE8CCC28}"/>
    <dgm:cxn modelId="{7FD53E11-93DD-455A-B4DF-381BEB421137}" type="presOf" srcId="{1D88F0C7-7628-41E9-A1C1-950D7F85C4E9}" destId="{899B4E86-1565-498F-B68B-9AC9B8D27B28}" srcOrd="0" destOrd="0" presId="urn:microsoft.com/office/officeart/2005/8/layout/default"/>
    <dgm:cxn modelId="{29B5F519-D4BB-4A9D-A020-B739054E08E1}" srcId="{1D88F0C7-7628-41E9-A1C1-950D7F85C4E9}" destId="{5B2A753E-D04C-49BA-B0FE-A4F92D78B4F2}" srcOrd="6" destOrd="0" parTransId="{E0A83994-15EA-42D5-B93D-DBAC0764B997}" sibTransId="{02357CE3-D011-4076-BC1B-270861CCEE9C}"/>
    <dgm:cxn modelId="{DE7D5725-C2E0-45FE-BE6B-247E48AAE18B}" type="presOf" srcId="{CC80CCB7-9B86-4FA1-BC19-42AEA921E329}" destId="{6B0B3C95-9BD6-4274-A7D8-E6F1B5F6CA00}" srcOrd="0" destOrd="0" presId="urn:microsoft.com/office/officeart/2005/8/layout/default"/>
    <dgm:cxn modelId="{13A5E933-1F42-44E2-A26C-127F4DD0F599}" type="presOf" srcId="{EF70870E-A0AF-4966-B255-08D9D3FB55FC}" destId="{612B925F-1D45-48A7-946C-7073520F7DB2}" srcOrd="0" destOrd="0" presId="urn:microsoft.com/office/officeart/2005/8/layout/default"/>
    <dgm:cxn modelId="{19BCA942-2297-4A2E-9590-DEA1B5471763}" type="presOf" srcId="{AB749B44-683B-4704-94E1-7AE92D91362A}" destId="{0943E014-53B2-4ED6-A284-5C0E02F3ADD7}" srcOrd="0" destOrd="0" presId="urn:microsoft.com/office/officeart/2005/8/layout/default"/>
    <dgm:cxn modelId="{12C78464-374D-4A93-8DB1-EEA9B3DCA092}" type="presOf" srcId="{B3BBA1C4-21AE-425C-880D-C09891A53AFC}" destId="{CB55A3E6-C88E-4E69-968E-9943CB993147}" srcOrd="0" destOrd="0" presId="urn:microsoft.com/office/officeart/2005/8/layout/default"/>
    <dgm:cxn modelId="{BAFA2F68-C786-4238-9237-34559B0A71AE}" type="presOf" srcId="{2EB36820-F123-49BA-B1A0-0CD29E752A17}" destId="{6AF7A04D-ACE0-4BA2-AB20-9CB8829ED3F5}" srcOrd="0" destOrd="0" presId="urn:microsoft.com/office/officeart/2005/8/layout/default"/>
    <dgm:cxn modelId="{49419149-E369-494F-BB0D-A8B377D56A27}" type="presOf" srcId="{DF68C3CF-B25F-456C-8E06-EED5C2D384DB}" destId="{CC3F17EB-0510-40C5-B299-27F3AADD1DA2}" srcOrd="0" destOrd="0" presId="urn:microsoft.com/office/officeart/2005/8/layout/default"/>
    <dgm:cxn modelId="{5073896F-34E4-4A03-AF58-6CB3E65F3B1A}" type="presOf" srcId="{5B2A753E-D04C-49BA-B0FE-A4F92D78B4F2}" destId="{C1DF6946-5C97-45F9-9509-71B839D2D9EF}" srcOrd="0" destOrd="0" presId="urn:microsoft.com/office/officeart/2005/8/layout/default"/>
    <dgm:cxn modelId="{4A2AC879-8D5A-4ED9-8BFE-573FCA024590}" srcId="{1D88F0C7-7628-41E9-A1C1-950D7F85C4E9}" destId="{CC80CCB7-9B86-4FA1-BC19-42AEA921E329}" srcOrd="5" destOrd="0" parTransId="{064EF59A-CE02-402A-9FDE-16023B681F87}" sibTransId="{A84C9006-09E3-40FA-90AC-7825165225DB}"/>
    <dgm:cxn modelId="{FEFA8791-C081-454D-B576-F8BACC249720}" srcId="{1D88F0C7-7628-41E9-A1C1-950D7F85C4E9}" destId="{DF68C3CF-B25F-456C-8E06-EED5C2D384DB}" srcOrd="1" destOrd="0" parTransId="{6335EA34-A7F2-4A35-AB70-A28B5EE28171}" sibTransId="{F688CEB4-5979-4993-A828-83EB24A48555}"/>
    <dgm:cxn modelId="{BDF37DDF-CAB1-44D8-81E3-E75B5D119CE4}" srcId="{1D88F0C7-7628-41E9-A1C1-950D7F85C4E9}" destId="{AB749B44-683B-4704-94E1-7AE92D91362A}" srcOrd="4" destOrd="0" parTransId="{C1900020-91BC-4367-B07F-5C4C78A5652F}" sibTransId="{13EDFEAD-841C-4D39-BA60-429D0CEC5F2A}"/>
    <dgm:cxn modelId="{B8C261A1-5D3A-4B32-BA58-E81417033209}" type="presParOf" srcId="{899B4E86-1565-498F-B68B-9AC9B8D27B28}" destId="{6AF7A04D-ACE0-4BA2-AB20-9CB8829ED3F5}" srcOrd="0" destOrd="0" presId="urn:microsoft.com/office/officeart/2005/8/layout/default"/>
    <dgm:cxn modelId="{517DDA0A-2FBA-4D4F-88B7-896DFDF922B7}" type="presParOf" srcId="{899B4E86-1565-498F-B68B-9AC9B8D27B28}" destId="{1BB8B763-35BC-4179-A9CF-86A8F8168A5E}" srcOrd="1" destOrd="0" presId="urn:microsoft.com/office/officeart/2005/8/layout/default"/>
    <dgm:cxn modelId="{2ECB7E41-D29A-469B-BAFF-F37398DCFF45}" type="presParOf" srcId="{899B4E86-1565-498F-B68B-9AC9B8D27B28}" destId="{CC3F17EB-0510-40C5-B299-27F3AADD1DA2}" srcOrd="2" destOrd="0" presId="urn:microsoft.com/office/officeart/2005/8/layout/default"/>
    <dgm:cxn modelId="{ADBBDF60-60D0-4372-BA13-9C132118D058}" type="presParOf" srcId="{899B4E86-1565-498F-B68B-9AC9B8D27B28}" destId="{6FDF3BC9-77EA-4318-974D-81C1DC934135}" srcOrd="3" destOrd="0" presId="urn:microsoft.com/office/officeart/2005/8/layout/default"/>
    <dgm:cxn modelId="{3DE35688-035A-4CFB-ADBA-B5BCC1230A5F}" type="presParOf" srcId="{899B4E86-1565-498F-B68B-9AC9B8D27B28}" destId="{612B925F-1D45-48A7-946C-7073520F7DB2}" srcOrd="4" destOrd="0" presId="urn:microsoft.com/office/officeart/2005/8/layout/default"/>
    <dgm:cxn modelId="{332B200B-25DE-40F5-A4F8-CBE3A1BF9247}" type="presParOf" srcId="{899B4E86-1565-498F-B68B-9AC9B8D27B28}" destId="{30C0D13F-41E4-4C41-A813-87D1255DB63C}" srcOrd="5" destOrd="0" presId="urn:microsoft.com/office/officeart/2005/8/layout/default"/>
    <dgm:cxn modelId="{71FC3291-5DF3-4D08-B6FC-77856454C3C9}" type="presParOf" srcId="{899B4E86-1565-498F-B68B-9AC9B8D27B28}" destId="{CB55A3E6-C88E-4E69-968E-9943CB993147}" srcOrd="6" destOrd="0" presId="urn:microsoft.com/office/officeart/2005/8/layout/default"/>
    <dgm:cxn modelId="{F97FAD2F-1B85-4C72-A43E-CC260F9DA474}" type="presParOf" srcId="{899B4E86-1565-498F-B68B-9AC9B8D27B28}" destId="{CA1559CE-0468-442B-8E35-F5ABAA75C028}" srcOrd="7" destOrd="0" presId="urn:microsoft.com/office/officeart/2005/8/layout/default"/>
    <dgm:cxn modelId="{85F914A1-0EAE-4B3D-A604-1BEF6EA6C93C}" type="presParOf" srcId="{899B4E86-1565-498F-B68B-9AC9B8D27B28}" destId="{0943E014-53B2-4ED6-A284-5C0E02F3ADD7}" srcOrd="8" destOrd="0" presId="urn:microsoft.com/office/officeart/2005/8/layout/default"/>
    <dgm:cxn modelId="{58C5D7B7-2B82-4AE5-92D0-55FF150CA2AC}" type="presParOf" srcId="{899B4E86-1565-498F-B68B-9AC9B8D27B28}" destId="{92A30C7C-7E85-4BF2-BCA0-BDB54F2D9C2B}" srcOrd="9" destOrd="0" presId="urn:microsoft.com/office/officeart/2005/8/layout/default"/>
    <dgm:cxn modelId="{3016AEDB-7C8A-4BDA-9960-4650105491FD}" type="presParOf" srcId="{899B4E86-1565-498F-B68B-9AC9B8D27B28}" destId="{6B0B3C95-9BD6-4274-A7D8-E6F1B5F6CA00}" srcOrd="10" destOrd="0" presId="urn:microsoft.com/office/officeart/2005/8/layout/default"/>
    <dgm:cxn modelId="{2A71043C-8122-4D02-959A-51C52E541B81}" type="presParOf" srcId="{899B4E86-1565-498F-B68B-9AC9B8D27B28}" destId="{2C806C5E-2368-4880-B0DD-FE511908E576}" srcOrd="11" destOrd="0" presId="urn:microsoft.com/office/officeart/2005/8/layout/default"/>
    <dgm:cxn modelId="{9575A3A4-26F4-4F7A-8CBB-A68DDFD5B346}" type="presParOf" srcId="{899B4E86-1565-498F-B68B-9AC9B8D27B28}" destId="{C1DF6946-5C97-45F9-9509-71B839D2D9E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E99DE-3BC8-46A2-BA39-59F5AE93CFE5}">
      <dsp:nvSpPr>
        <dsp:cNvPr id="0" name=""/>
        <dsp:cNvSpPr/>
      </dsp:nvSpPr>
      <dsp:spPr>
        <a:xfrm>
          <a:off x="0" y="725215"/>
          <a:ext cx="2700921" cy="17150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E98DB-B823-444E-9898-83E1429B37BA}">
      <dsp:nvSpPr>
        <dsp:cNvPr id="0" name=""/>
        <dsp:cNvSpPr/>
      </dsp:nvSpPr>
      <dsp:spPr>
        <a:xfrm>
          <a:off x="300102" y="1010312"/>
          <a:ext cx="2700921" cy="17150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The shot release from the field goal area if successful the goal should count and In addition </a:t>
          </a:r>
          <a:r>
            <a:rPr lang="en-US" sz="1600" kern="1200" dirty="0">
              <a:latin typeface="Gill Sans MT" panose="020B0502020104020203"/>
            </a:rPr>
            <a:t>one </a:t>
          </a:r>
          <a:r>
            <a:rPr lang="en-US" sz="1600" kern="1200" dirty="0"/>
            <a:t>free throw or 2 free throws should be awarded as of the 7th  team foul.</a:t>
          </a:r>
        </a:p>
      </dsp:txBody>
      <dsp:txXfrm>
        <a:off x="350335" y="1060545"/>
        <a:ext cx="2600455" cy="1614618"/>
      </dsp:txXfrm>
    </dsp:sp>
    <dsp:sp modelId="{86DC91A7-67E5-4365-84B1-8725811CCE6E}">
      <dsp:nvSpPr>
        <dsp:cNvPr id="0" name=""/>
        <dsp:cNvSpPr/>
      </dsp:nvSpPr>
      <dsp:spPr>
        <a:xfrm>
          <a:off x="3301125" y="725215"/>
          <a:ext cx="2700921" cy="17150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BE42A-BEB9-4AAA-A9CB-426CCA524275}">
      <dsp:nvSpPr>
        <dsp:cNvPr id="0" name=""/>
        <dsp:cNvSpPr/>
      </dsp:nvSpPr>
      <dsp:spPr>
        <a:xfrm>
          <a:off x="3601228" y="1010312"/>
          <a:ext cx="2700921" cy="17150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the shot released from the inside of the arch is unsuccessful one free throw if it is the 7th team foul its two free throws.</a:t>
          </a:r>
        </a:p>
      </dsp:txBody>
      <dsp:txXfrm>
        <a:off x="3651461" y="1060545"/>
        <a:ext cx="2600455" cy="1614618"/>
      </dsp:txXfrm>
    </dsp:sp>
    <dsp:sp modelId="{42CF5423-52F4-4360-80AC-12A4B772E6E2}">
      <dsp:nvSpPr>
        <dsp:cNvPr id="0" name=""/>
        <dsp:cNvSpPr/>
      </dsp:nvSpPr>
      <dsp:spPr>
        <a:xfrm>
          <a:off x="6602251" y="725215"/>
          <a:ext cx="2700921" cy="17150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7E147-E4DB-4723-8332-9B347B21BD2F}">
      <dsp:nvSpPr>
        <dsp:cNvPr id="0" name=""/>
        <dsp:cNvSpPr/>
      </dsp:nvSpPr>
      <dsp:spPr>
        <a:xfrm>
          <a:off x="6902353" y="1010312"/>
          <a:ext cx="2700921" cy="17150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the short released from behind the arc is unsuccessful two free throws.</a:t>
          </a:r>
        </a:p>
      </dsp:txBody>
      <dsp:txXfrm>
        <a:off x="6952586" y="1060545"/>
        <a:ext cx="2600455" cy="1614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7A04D-ACE0-4BA2-AB20-9CB8829ED3F5}">
      <dsp:nvSpPr>
        <dsp:cNvPr id="0" name=""/>
        <dsp:cNvSpPr/>
      </dsp:nvSpPr>
      <dsp:spPr>
        <a:xfrm>
          <a:off x="2813" y="211273"/>
          <a:ext cx="2232266" cy="133936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The Game is:</a:t>
          </a:r>
          <a:endParaRPr lang="en-US" sz="3000" kern="1200"/>
        </a:p>
      </dsp:txBody>
      <dsp:txXfrm>
        <a:off x="2813" y="211273"/>
        <a:ext cx="2232266" cy="1339360"/>
      </dsp:txXfrm>
    </dsp:sp>
    <dsp:sp modelId="{CC3F17EB-0510-40C5-B299-27F3AADD1DA2}">
      <dsp:nvSpPr>
        <dsp:cNvPr id="0" name=""/>
        <dsp:cNvSpPr/>
      </dsp:nvSpPr>
      <dsp:spPr>
        <a:xfrm>
          <a:off x="2458307" y="211273"/>
          <a:ext cx="2232266" cy="1339360"/>
        </a:xfrm>
        <a:prstGeom prst="rect">
          <a:avLst/>
        </a:prstGeom>
        <a:gradFill rotWithShape="0">
          <a:gsLst>
            <a:gs pos="0">
              <a:schemeClr val="accent2">
                <a:hueOff val="-565496"/>
                <a:satOff val="1864"/>
                <a:lumOff val="1994"/>
                <a:alphaOff val="0"/>
                <a:tint val="98000"/>
                <a:satMod val="110000"/>
                <a:lumMod val="104000"/>
              </a:schemeClr>
            </a:gs>
            <a:gs pos="69000">
              <a:schemeClr val="accent2">
                <a:hueOff val="-565496"/>
                <a:satOff val="1864"/>
                <a:lumOff val="1994"/>
                <a:alphaOff val="0"/>
                <a:shade val="88000"/>
                <a:satMod val="130000"/>
                <a:lumMod val="92000"/>
              </a:schemeClr>
            </a:gs>
            <a:gs pos="100000">
              <a:schemeClr val="accent2">
                <a:hueOff val="-565496"/>
                <a:satOff val="1864"/>
                <a:lumOff val="199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Fast</a:t>
          </a:r>
          <a:endParaRPr lang="en-US" sz="3000" kern="1200"/>
        </a:p>
      </dsp:txBody>
      <dsp:txXfrm>
        <a:off x="2458307" y="211273"/>
        <a:ext cx="2232266" cy="1339360"/>
      </dsp:txXfrm>
    </dsp:sp>
    <dsp:sp modelId="{612B925F-1D45-48A7-946C-7073520F7DB2}">
      <dsp:nvSpPr>
        <dsp:cNvPr id="0" name=""/>
        <dsp:cNvSpPr/>
      </dsp:nvSpPr>
      <dsp:spPr>
        <a:xfrm>
          <a:off x="4913800" y="211273"/>
          <a:ext cx="2232266" cy="1339360"/>
        </a:xfrm>
        <a:prstGeom prst="rect">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10-minute game</a:t>
          </a:r>
        </a:p>
      </dsp:txBody>
      <dsp:txXfrm>
        <a:off x="4913800" y="211273"/>
        <a:ext cx="2232266" cy="1339360"/>
      </dsp:txXfrm>
    </dsp:sp>
    <dsp:sp modelId="{CB55A3E6-C88E-4E69-968E-9943CB993147}">
      <dsp:nvSpPr>
        <dsp:cNvPr id="0" name=""/>
        <dsp:cNvSpPr/>
      </dsp:nvSpPr>
      <dsp:spPr>
        <a:xfrm>
          <a:off x="7369294" y="211273"/>
          <a:ext cx="2232266" cy="1339360"/>
        </a:xfrm>
        <a:prstGeom prst="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12-second shot-clock</a:t>
          </a:r>
        </a:p>
      </dsp:txBody>
      <dsp:txXfrm>
        <a:off x="7369294" y="211273"/>
        <a:ext cx="2232266" cy="1339360"/>
      </dsp:txXfrm>
    </dsp:sp>
    <dsp:sp modelId="{0943E014-53B2-4ED6-A284-5C0E02F3ADD7}">
      <dsp:nvSpPr>
        <dsp:cNvPr id="0" name=""/>
        <dsp:cNvSpPr/>
      </dsp:nvSpPr>
      <dsp:spPr>
        <a:xfrm>
          <a:off x="1230560" y="1773860"/>
          <a:ext cx="2232266" cy="1339360"/>
        </a:xfrm>
        <a:prstGeom prst="rect">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No break after scoring</a:t>
          </a:r>
        </a:p>
      </dsp:txBody>
      <dsp:txXfrm>
        <a:off x="1230560" y="1773860"/>
        <a:ext cx="2232266" cy="1339360"/>
      </dsp:txXfrm>
    </dsp:sp>
    <dsp:sp modelId="{6B0B3C95-9BD6-4274-A7D8-E6F1B5F6CA00}">
      <dsp:nvSpPr>
        <dsp:cNvPr id="0" name=""/>
        <dsp:cNvSpPr/>
      </dsp:nvSpPr>
      <dsp:spPr>
        <a:xfrm>
          <a:off x="3686054" y="1773860"/>
          <a:ext cx="2232266" cy="1339360"/>
        </a:xfrm>
        <a:prstGeom prst="rect">
          <a:avLst/>
        </a:prstGeom>
        <a:gradFill rotWithShape="0">
          <a:gsLst>
            <a:gs pos="0">
              <a:schemeClr val="accent2">
                <a:hueOff val="-2827479"/>
                <a:satOff val="9321"/>
                <a:lumOff val="9968"/>
                <a:alphaOff val="0"/>
                <a:tint val="98000"/>
                <a:satMod val="110000"/>
                <a:lumMod val="104000"/>
              </a:schemeClr>
            </a:gs>
            <a:gs pos="69000">
              <a:schemeClr val="accent2">
                <a:hueOff val="-2827479"/>
                <a:satOff val="9321"/>
                <a:lumOff val="9968"/>
                <a:alphaOff val="0"/>
                <a:shade val="88000"/>
                <a:satMod val="130000"/>
                <a:lumMod val="92000"/>
              </a:schemeClr>
            </a:gs>
            <a:gs pos="100000">
              <a:schemeClr val="accent2">
                <a:hueOff val="-2827479"/>
                <a:satOff val="9321"/>
                <a:lumOff val="9968"/>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No half-time</a:t>
          </a:r>
        </a:p>
      </dsp:txBody>
      <dsp:txXfrm>
        <a:off x="3686054" y="1773860"/>
        <a:ext cx="2232266" cy="1339360"/>
      </dsp:txXfrm>
    </dsp:sp>
    <dsp:sp modelId="{C1DF6946-5C97-45F9-9509-71B839D2D9EF}">
      <dsp:nvSpPr>
        <dsp:cNvPr id="0" name=""/>
        <dsp:cNvSpPr/>
      </dsp:nvSpPr>
      <dsp:spPr>
        <a:xfrm>
          <a:off x="6141547" y="1773860"/>
          <a:ext cx="2232266" cy="1339360"/>
        </a:xfrm>
        <a:prstGeom prst="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No quarters</a:t>
          </a:r>
        </a:p>
      </dsp:txBody>
      <dsp:txXfrm>
        <a:off x="6141547" y="1773860"/>
        <a:ext cx="2232266" cy="1339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4" cy="2541431"/>
          </a:xfrm>
        </p:spPr>
        <p:txBody>
          <a:bodyPr bIns="0" anchor="b">
            <a:normAutofit/>
          </a:bodyPr>
          <a:lstStyle>
            <a:lvl1pPr algn="l">
              <a:defRPr sz="6601"/>
            </a:lvl1pPr>
          </a:lstStyle>
          <a:p>
            <a:r>
              <a:rPr lang="en-US"/>
              <a:t>Click to edit Master title style</a:t>
            </a:r>
            <a:endParaRPr lang="en-US" dirty="0"/>
          </a:p>
        </p:txBody>
      </p:sp>
      <p:sp>
        <p:nvSpPr>
          <p:cNvPr id="3" name="Subtitle 2"/>
          <p:cNvSpPr>
            <a:spLocks noGrp="1"/>
          </p:cNvSpPr>
          <p:nvPr>
            <p:ph type="subTitle" idx="1"/>
          </p:nvPr>
        </p:nvSpPr>
        <p:spPr>
          <a:xfrm>
            <a:off x="2417780" y="3531205"/>
            <a:ext cx="8637072" cy="977621"/>
          </a:xfrm>
        </p:spPr>
        <p:txBody>
          <a:bodyPr tIns="91440" bIns="91440">
            <a:normAutofit/>
          </a:bodyPr>
          <a:lstStyle>
            <a:lvl1pPr marL="0" indent="0" algn="l">
              <a:buNone/>
              <a:defRPr sz="1801" b="0" cap="all" baseline="0">
                <a:solidFill>
                  <a:schemeClr val="tx1"/>
                </a:solidFill>
              </a:defRPr>
            </a:lvl1pPr>
            <a:lvl2pPr marL="457206" indent="0" algn="ctr">
              <a:buNone/>
              <a:defRPr sz="1801"/>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23-Jun-20</a:t>
            </a:fld>
            <a:endParaRPr lang="en-US" dirty="0"/>
          </a:p>
        </p:txBody>
      </p:sp>
      <p:sp>
        <p:nvSpPr>
          <p:cNvPr id="5" name="Footer Placeholder 4"/>
          <p:cNvSpPr>
            <a:spLocks noGrp="1"/>
          </p:cNvSpPr>
          <p:nvPr>
            <p:ph type="ftr" sz="quarter" idx="11"/>
          </p:nvPr>
        </p:nvSpPr>
        <p:spPr>
          <a:xfrm>
            <a:off x="2416502" y="329308"/>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8"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2" y="798974"/>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3" y="798974"/>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8"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40"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8" y="3806196"/>
            <a:ext cx="8630446" cy="1012929"/>
          </a:xfrm>
        </p:spPr>
        <p:txBody>
          <a:bodyPr tIns="91440">
            <a:normAutofit/>
          </a:bodyPr>
          <a:lstStyle>
            <a:lvl1pPr marL="0" indent="0" algn="l">
              <a:buNone/>
              <a:defRPr sz="1801">
                <a:solidFill>
                  <a:schemeClr val="tx1"/>
                </a:solidFill>
              </a:defRPr>
            </a:lvl1pPr>
            <a:lvl2pPr marL="457206" indent="0">
              <a:buNone/>
              <a:defRPr sz="1801">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23-Jun-20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8"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8" y="804890"/>
            <a:ext cx="960563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2" y="2010879"/>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8"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63"/>
            <a:ext cx="9607660"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1" b="0" cap="all" baseline="0">
                <a:solidFill>
                  <a:schemeClr val="accent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70"/>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3" y="2023004"/>
            <a:ext cx="4645152" cy="802237"/>
          </a:xfrm>
        </p:spPr>
        <p:txBody>
          <a:bodyPr anchor="b">
            <a:normAutofit/>
          </a:bodyPr>
          <a:lstStyle>
            <a:lvl1pPr marL="0" indent="0">
              <a:lnSpc>
                <a:spcPct val="100000"/>
              </a:lnSpc>
              <a:buNone/>
              <a:defRPr sz="2201" b="0" cap="all" baseline="0">
                <a:solidFill>
                  <a:schemeClr val="accent1"/>
                </a:solidFill>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3" y="2821492"/>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23-Jun-20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8"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23-Jun-20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8"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23-Jun-20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2" y="798974"/>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6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3" y="3205492"/>
            <a:ext cx="3275013" cy="2248181"/>
          </a:xfrm>
        </p:spPr>
        <p:txBody>
          <a:bodyPr/>
          <a:lstStyle>
            <a:lvl1pPr marL="0" indent="0" algn="l">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1"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8" y="482171"/>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9"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2" cy="3866327"/>
          </a:xfrm>
          <a:solidFill>
            <a:schemeClr val="bg1">
              <a:lumMod val="85000"/>
            </a:schemeClr>
          </a:solidFill>
          <a:ln w="9525" cap="sq">
            <a:noFill/>
            <a:miter lim="800000"/>
          </a:ln>
          <a:effectLst/>
        </p:spPr>
        <p:txBody>
          <a:bodyPr anchor="t"/>
          <a:lstStyle>
            <a:lvl1pPr marL="0" indent="0" algn="ctr">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30" y="3145992"/>
            <a:ext cx="5524404" cy="2003742"/>
          </a:xfrm>
        </p:spPr>
        <p:txBody>
          <a:bodyPr>
            <a:normAutofit/>
          </a:bodyPr>
          <a:lstStyle>
            <a:lvl1pPr marL="0" indent="0" algn="l">
              <a:buNone/>
              <a:defRPr sz="1801"/>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a:xfrm>
            <a:off x="1447384" y="5469856"/>
            <a:ext cx="5527351" cy="320123"/>
          </a:xfrm>
        </p:spPr>
        <p:txBody>
          <a:bodyPr/>
          <a:lstStyle>
            <a:lvl1pPr algn="l">
              <a:defRPr/>
            </a:lvl1pPr>
          </a:lstStyle>
          <a:p>
            <a:fld id="{48A87A34-81AB-432B-8DAE-1953F412C126}" type="datetimeFigureOut">
              <a:rPr lang="en-US" dirty="0"/>
              <a:pPr/>
              <a:t>23-Jun-20</a:t>
            </a:fld>
            <a:endParaRPr lang="en-US" dirty="0"/>
          </a:p>
        </p:txBody>
      </p:sp>
      <p:sp>
        <p:nvSpPr>
          <p:cNvPr id="6" name="Footer Placeholder 5"/>
          <p:cNvSpPr>
            <a:spLocks noGrp="1"/>
          </p:cNvSpPr>
          <p:nvPr>
            <p:ph type="ftr" sz="quarter" idx="11"/>
          </p:nvPr>
        </p:nvSpPr>
        <p:spPr>
          <a:xfrm>
            <a:off x="1447382" y="318641"/>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4"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80" y="804520"/>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80" y="2015733"/>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9" y="330371"/>
            <a:ext cx="3500715" cy="309201"/>
          </a:xfrm>
          <a:prstGeom prst="rect">
            <a:avLst/>
          </a:prstGeom>
        </p:spPr>
        <p:txBody>
          <a:bodyPr vert="horz" lIns="91440" tIns="45720" rIns="91440" bIns="45720" rtlCol="0" anchor="ctr"/>
          <a:lstStyle>
            <a:lvl1pPr algn="r">
              <a:defRPr sz="1001">
                <a:solidFill>
                  <a:schemeClr val="tx1">
                    <a:tint val="75000"/>
                  </a:schemeClr>
                </a:solidFill>
              </a:defRPr>
            </a:lvl1pPr>
          </a:lstStyle>
          <a:p>
            <a:fld id="{48A87A34-81AB-432B-8DAE-1953F412C126}" type="datetimeFigureOut">
              <a:rPr lang="en-US" dirty="0"/>
              <a:pPr/>
              <a:t>23-Jun-20</a:t>
            </a:fld>
            <a:endParaRPr lang="en-US" dirty="0"/>
          </a:p>
        </p:txBody>
      </p:sp>
      <p:sp>
        <p:nvSpPr>
          <p:cNvPr id="5" name="Footer Placeholder 4"/>
          <p:cNvSpPr>
            <a:spLocks noGrp="1"/>
          </p:cNvSpPr>
          <p:nvPr>
            <p:ph type="ftr" sz="quarter" idx="3"/>
          </p:nvPr>
        </p:nvSpPr>
        <p:spPr>
          <a:xfrm>
            <a:off x="1451579" y="329308"/>
            <a:ext cx="5938836" cy="309201"/>
          </a:xfrm>
          <a:prstGeom prst="rect">
            <a:avLst/>
          </a:prstGeom>
        </p:spPr>
        <p:txBody>
          <a:bodyPr vert="horz" lIns="91440" tIns="45720" rIns="91440" bIns="45720" rtlCol="0" anchor="ctr"/>
          <a:lstStyle>
            <a:lvl1pPr algn="l">
              <a:defRPr sz="100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nWG-0GPalQ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OUx-EmnQV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OUx-EmnQV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tefan_Stoja%C4%8Di%C4%87"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aYzVNchEsIk?feature=oembed" TargetMode="Externa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hyperlink" Target="https://youtu.be/zzhTYx_mB4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RD9M4XiaqL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2417780" y="3531205"/>
            <a:ext cx="8637072" cy="1610224"/>
          </a:xfrm>
        </p:spPr>
        <p:txBody>
          <a:bodyPr vert="horz" lIns="91440" tIns="91440" rIns="91440" bIns="91440" rtlCol="0" anchor="t">
            <a:normAutofit fontScale="40000" lnSpcReduction="20000"/>
          </a:bodyPr>
          <a:lstStyle/>
          <a:p>
            <a:pPr algn="ctr"/>
            <a:endParaRPr lang="en-US" sz="2800" dirty="0"/>
          </a:p>
          <a:p>
            <a:pPr algn="ctr"/>
            <a:r>
              <a:rPr lang="en-US" sz="2800" dirty="0"/>
              <a:t>Training 2020</a:t>
            </a:r>
          </a:p>
          <a:p>
            <a:pPr algn="ctr"/>
            <a:r>
              <a:rPr lang="en-US" sz="2800" dirty="0"/>
              <a:t>By </a:t>
            </a:r>
          </a:p>
          <a:p>
            <a:pPr algn="ctr"/>
            <a:r>
              <a:rPr lang="en-US" sz="2800" dirty="0"/>
              <a:t>C. </a:t>
            </a:r>
            <a:r>
              <a:rPr lang="en-US" sz="2800" dirty="0" err="1"/>
              <a:t>cunningham</a:t>
            </a:r>
          </a:p>
          <a:p>
            <a:pPr algn="ctr"/>
            <a:r>
              <a:rPr lang="en-US" sz="2800" dirty="0"/>
              <a:t>r. Cunningham</a:t>
            </a:r>
          </a:p>
        </p:txBody>
      </p:sp>
      <p:pic>
        <p:nvPicPr>
          <p:cNvPr id="4" name="Picture 4" descr="A picture containing drawing&#10;&#10;Description generated with very high confidence">
            <a:extLst>
              <a:ext uri="{FF2B5EF4-FFF2-40B4-BE49-F238E27FC236}">
                <a16:creationId xmlns:a16="http://schemas.microsoft.com/office/drawing/2014/main" id="{9E83E350-6DFB-4936-BD65-6B7E8CD41019}"/>
              </a:ext>
            </a:extLst>
          </p:cNvPr>
          <p:cNvPicPr>
            <a:picLocks noChangeAspect="1"/>
          </p:cNvPicPr>
          <p:nvPr/>
        </p:nvPicPr>
        <p:blipFill>
          <a:blip r:embed="rId2"/>
          <a:stretch>
            <a:fillRect/>
          </a:stretch>
        </p:blipFill>
        <p:spPr>
          <a:xfrm>
            <a:off x="2424024" y="798501"/>
            <a:ext cx="8134709" cy="2371148"/>
          </a:xfrm>
          <a:prstGeom prst="rect">
            <a:avLst/>
          </a:prstGeom>
        </p:spPr>
      </p:pic>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2571-2342-4596-BF3B-D86146BA5339}"/>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a16="http://schemas.microsoft.com/office/drawing/2014/main" id="{5CCDA3CD-D6EE-4DFE-8231-2C2E1741FB23}"/>
              </a:ext>
            </a:extLst>
          </p:cNvPr>
          <p:cNvSpPr>
            <a:spLocks noGrp="1"/>
          </p:cNvSpPr>
          <p:nvPr>
            <p:ph idx="1"/>
          </p:nvPr>
        </p:nvSpPr>
        <p:spPr/>
        <p:txBody>
          <a:bodyPr>
            <a:normAutofit lnSpcReduction="10000"/>
          </a:bodyPr>
          <a:lstStyle/>
          <a:p>
            <a:pPr lvl="1"/>
            <a:r>
              <a:rPr lang="en-US" dirty="0"/>
              <a:t>The ball in flight on a short for field goal is touched by a player from either team after:</a:t>
            </a:r>
          </a:p>
          <a:p>
            <a:pPr lvl="2"/>
            <a:r>
              <a:rPr lang="en-US" dirty="0"/>
              <a:t>An official blows his whistle.</a:t>
            </a:r>
            <a:endParaRPr lang="en-US"/>
          </a:p>
          <a:p>
            <a:pPr lvl="2"/>
            <a:r>
              <a:rPr lang="en-US" dirty="0"/>
              <a:t>The game Clock signal sounds for the end of the regular playing time.</a:t>
            </a:r>
          </a:p>
          <a:p>
            <a:pPr lvl="2"/>
            <a:r>
              <a:rPr lang="en-US" dirty="0"/>
              <a:t>The shot Clock signal sounds.</a:t>
            </a:r>
          </a:p>
          <a:p>
            <a:pPr lvl="1"/>
            <a:r>
              <a:rPr lang="en-US" b="1" dirty="0"/>
              <a:t>The ball does not become dead and the goal counts if made when:</a:t>
            </a:r>
          </a:p>
          <a:p>
            <a:pPr marL="457206" lvl="1" indent="0">
              <a:buNone/>
            </a:pPr>
            <a:r>
              <a:rPr lang="en-US" dirty="0"/>
              <a:t>      The ball is in flight on a short for a field goal and:</a:t>
            </a:r>
          </a:p>
          <a:p>
            <a:pPr marL="457206" lvl="1" indent="0">
              <a:buNone/>
            </a:pPr>
            <a:r>
              <a:rPr lang="en-US" dirty="0"/>
              <a:t>           - an official blows his whistle. </a:t>
            </a:r>
          </a:p>
          <a:p>
            <a:pPr marL="457206" lvl="1" indent="0">
              <a:buNone/>
            </a:pPr>
            <a:r>
              <a:rPr lang="en-US" dirty="0"/>
              <a:t>            - the game Clock signal sounds for the end of the regular playing time. </a:t>
            </a:r>
            <a:endParaRPr lang="en-US"/>
          </a:p>
          <a:p>
            <a:pPr marL="457206" lvl="1" indent="0">
              <a:buNone/>
            </a:pPr>
            <a:r>
              <a:rPr lang="en-US" dirty="0"/>
              <a:t>            - The shot Clock signal sounds</a:t>
            </a:r>
          </a:p>
          <a:p>
            <a:pPr marL="457206" lvl="1" indent="0">
              <a:buNone/>
            </a:pPr>
            <a:endParaRPr lang="en-US" dirty="0"/>
          </a:p>
        </p:txBody>
      </p:sp>
    </p:spTree>
    <p:extLst>
      <p:ext uri="{BB962C8B-B14F-4D97-AF65-F5344CB8AC3E}">
        <p14:creationId xmlns:p14="http://schemas.microsoft.com/office/powerpoint/2010/main" val="425849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F023-CCB9-494A-A8B4-E3946A9ABD06}"/>
              </a:ext>
            </a:extLst>
          </p:cNvPr>
          <p:cNvSpPr>
            <a:spLocks noGrp="1"/>
          </p:cNvSpPr>
          <p:nvPr>
            <p:ph type="title"/>
          </p:nvPr>
        </p:nvSpPr>
        <p:spPr/>
        <p:txBody>
          <a:bodyPr/>
          <a:lstStyle/>
          <a:p>
            <a:pPr algn="ctr"/>
            <a:r>
              <a:rPr lang="en-US" dirty="0"/>
              <a:t>Time – out</a:t>
            </a:r>
            <a:br>
              <a:rPr lang="en-US" dirty="0"/>
            </a:br>
            <a:r>
              <a:rPr lang="en-US" dirty="0"/>
              <a:t>art. 18</a:t>
            </a:r>
          </a:p>
        </p:txBody>
      </p:sp>
      <p:sp>
        <p:nvSpPr>
          <p:cNvPr id="3" name="Content Placeholder 2">
            <a:extLst>
              <a:ext uri="{FF2B5EF4-FFF2-40B4-BE49-F238E27FC236}">
                <a16:creationId xmlns:a16="http://schemas.microsoft.com/office/drawing/2014/main" id="{71AF06D8-C1FB-4E50-817D-E0FC44AF2001}"/>
              </a:ext>
            </a:extLst>
          </p:cNvPr>
          <p:cNvSpPr>
            <a:spLocks noGrp="1"/>
          </p:cNvSpPr>
          <p:nvPr>
            <p:ph idx="1"/>
          </p:nvPr>
        </p:nvSpPr>
        <p:spPr/>
        <p:txBody>
          <a:bodyPr/>
          <a:lstStyle/>
          <a:p>
            <a:pPr marL="0" indent="0">
              <a:buNone/>
            </a:pPr>
            <a:r>
              <a:rPr lang="en-US" dirty="0"/>
              <a:t>Time out is an interruption of the game requested by a player or substitute to the official.</a:t>
            </a:r>
          </a:p>
          <a:p>
            <a:pPr marL="0" indent="0">
              <a:buNone/>
            </a:pPr>
            <a:r>
              <a:rPr lang="en-US" dirty="0"/>
              <a:t>Each timeout is 30 seconds.</a:t>
            </a:r>
          </a:p>
          <a:p>
            <a:pPr marL="0" indent="0">
              <a:buNone/>
            </a:pPr>
            <a:r>
              <a:rPr lang="en-US" dirty="0"/>
              <a:t>Each team has one timeout that can be carried over to the overtime.</a:t>
            </a:r>
          </a:p>
          <a:p>
            <a:pPr marL="0" indent="0">
              <a:buNone/>
            </a:pPr>
            <a:r>
              <a:rPr lang="en-US" dirty="0"/>
              <a:t>A timeout may not be requested on a live ball.</a:t>
            </a:r>
          </a:p>
          <a:p>
            <a:pPr marL="0" indent="0">
              <a:buNone/>
            </a:pPr>
            <a:r>
              <a:rPr lang="en-US" dirty="0"/>
              <a:t>In addition to the one time out there is a TV timeout that should be granted after the Clock shows 6:59 and 3:59 if so decided by the organizers.</a:t>
            </a:r>
          </a:p>
        </p:txBody>
      </p:sp>
    </p:spTree>
    <p:extLst>
      <p:ext uri="{BB962C8B-B14F-4D97-AF65-F5344CB8AC3E}">
        <p14:creationId xmlns:p14="http://schemas.microsoft.com/office/powerpoint/2010/main" val="82001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474F-9731-4964-8A73-3CAC86E9CBBA}"/>
              </a:ext>
            </a:extLst>
          </p:cNvPr>
          <p:cNvSpPr>
            <a:spLocks noGrp="1"/>
          </p:cNvSpPr>
          <p:nvPr>
            <p:ph type="title"/>
          </p:nvPr>
        </p:nvSpPr>
        <p:spPr/>
        <p:txBody>
          <a:bodyPr/>
          <a:lstStyle/>
          <a:p>
            <a:pPr algn="ctr"/>
            <a:r>
              <a:rPr lang="en-US" dirty="0"/>
              <a:t>Substitutions</a:t>
            </a:r>
            <a:br>
              <a:rPr lang="en-US" dirty="0"/>
            </a:br>
            <a:r>
              <a:rPr lang="en-US" dirty="0"/>
              <a:t>art. 19</a:t>
            </a:r>
          </a:p>
        </p:txBody>
      </p:sp>
      <p:sp>
        <p:nvSpPr>
          <p:cNvPr id="3" name="Content Placeholder 2">
            <a:extLst>
              <a:ext uri="{FF2B5EF4-FFF2-40B4-BE49-F238E27FC236}">
                <a16:creationId xmlns:a16="http://schemas.microsoft.com/office/drawing/2014/main" id="{DF9B68D8-1465-4437-B673-66CACC45570F}"/>
              </a:ext>
            </a:extLst>
          </p:cNvPr>
          <p:cNvSpPr>
            <a:spLocks noGrp="1"/>
          </p:cNvSpPr>
          <p:nvPr>
            <p:ph idx="1"/>
          </p:nvPr>
        </p:nvSpPr>
        <p:spPr>
          <a:xfrm>
            <a:off x="1451580" y="2015733"/>
            <a:ext cx="9603275" cy="3930389"/>
          </a:xfrm>
        </p:spPr>
        <p:txBody>
          <a:bodyPr/>
          <a:lstStyle/>
          <a:p>
            <a:r>
              <a:rPr lang="en-US" dirty="0"/>
              <a:t>A substitution is an interruption of the game requested by the substitute to become a player.</a:t>
            </a:r>
          </a:p>
          <a:p>
            <a:r>
              <a:rPr lang="en-US" dirty="0"/>
              <a:t>Both teams are entitled to request a substitution when the ball becomes dead prior to a </a:t>
            </a:r>
            <a:r>
              <a:rPr lang="en-US"/>
              <a:t>check ball or a free throw. </a:t>
            </a:r>
          </a:p>
          <a:p>
            <a:r>
              <a:rPr lang="en-US" dirty="0"/>
              <a:t>The substitute can enter the game without any prior notice to the officials or table </a:t>
            </a:r>
            <a:r>
              <a:rPr lang="en-US"/>
              <a:t>officials while the ball is dead and the game Clock is stopped. </a:t>
            </a:r>
          </a:p>
          <a:p>
            <a:r>
              <a:rPr lang="en-US" dirty="0"/>
              <a:t>The substitutions can only take place behind the end line and require no action from the officials or table officials.</a:t>
            </a:r>
          </a:p>
          <a:p>
            <a:r>
              <a:rPr lang="en-US" dirty="0"/>
              <a:t>Substitute may be substituted between the first and 2nd free throws.</a:t>
            </a:r>
          </a:p>
          <a:p>
            <a:endParaRPr lang="en-US" dirty="0"/>
          </a:p>
        </p:txBody>
      </p:sp>
    </p:spTree>
    <p:extLst>
      <p:ext uri="{BB962C8B-B14F-4D97-AF65-F5344CB8AC3E}">
        <p14:creationId xmlns:p14="http://schemas.microsoft.com/office/powerpoint/2010/main" val="108676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6C0E-B9FC-446A-A404-38A1CF6DEFF2}"/>
              </a:ext>
            </a:extLst>
          </p:cNvPr>
          <p:cNvSpPr>
            <a:spLocks noGrp="1"/>
          </p:cNvSpPr>
          <p:nvPr>
            <p:ph type="title"/>
          </p:nvPr>
        </p:nvSpPr>
        <p:spPr/>
        <p:txBody>
          <a:bodyPr>
            <a:normAutofit fontScale="90000"/>
          </a:bodyPr>
          <a:lstStyle/>
          <a:p>
            <a:pPr algn="ctr"/>
            <a:r>
              <a:rPr lang="en-US" dirty="0"/>
              <a:t>Beginning the game /and scoring</a:t>
            </a:r>
            <a:br>
              <a:rPr lang="en-US" dirty="0"/>
            </a:br>
            <a:r>
              <a:rPr lang="en-US" dirty="0"/>
              <a:t>art. 9 art. 16</a:t>
            </a:r>
            <a:br>
              <a:rPr lang="en-US" dirty="0"/>
            </a:br>
            <a:endParaRPr lang="en-US" dirty="0"/>
          </a:p>
        </p:txBody>
      </p:sp>
      <p:sp>
        <p:nvSpPr>
          <p:cNvPr id="3" name="Content Placeholder 2">
            <a:extLst>
              <a:ext uri="{FF2B5EF4-FFF2-40B4-BE49-F238E27FC236}">
                <a16:creationId xmlns:a16="http://schemas.microsoft.com/office/drawing/2014/main" id="{4269D64D-808B-46F7-A2C4-A5763245067B}"/>
              </a:ext>
            </a:extLst>
          </p:cNvPr>
          <p:cNvSpPr>
            <a:spLocks noGrp="1"/>
          </p:cNvSpPr>
          <p:nvPr>
            <p:ph idx="1"/>
          </p:nvPr>
        </p:nvSpPr>
        <p:spPr>
          <a:xfrm>
            <a:off x="1451580" y="2015733"/>
            <a:ext cx="9603275" cy="3972724"/>
          </a:xfrm>
        </p:spPr>
        <p:txBody>
          <a:bodyPr>
            <a:normAutofit/>
          </a:bodyPr>
          <a:lstStyle/>
          <a:p>
            <a:r>
              <a:rPr lang="en-US" dirty="0"/>
              <a:t>Teams warm up together before the start of the game.</a:t>
            </a:r>
          </a:p>
          <a:p>
            <a:r>
              <a:rPr lang="en-US" dirty="0"/>
              <a:t>The game starts with a coin toss</a:t>
            </a:r>
          </a:p>
          <a:p>
            <a:r>
              <a:rPr lang="en-US" dirty="0"/>
              <a:t>The winning team decides whether they want possession to start the game or at the beginning of a potential overtime.</a:t>
            </a:r>
          </a:p>
          <a:p>
            <a:r>
              <a:rPr lang="en-US" dirty="0"/>
              <a:t>Every shot from  inside the arc is 1pt.</a:t>
            </a:r>
          </a:p>
          <a:p>
            <a:r>
              <a:rPr lang="en-US" dirty="0"/>
              <a:t>Every shot outside the arc is 2pts</a:t>
            </a:r>
          </a:p>
          <a:p>
            <a:r>
              <a:rPr lang="en-US" dirty="0"/>
              <a:t>Every successful free throw is rewarded 1pt.</a:t>
            </a:r>
          </a:p>
          <a:p>
            <a:r>
              <a:rPr lang="en-US" dirty="0">
                <a:ea typeface="+mn-lt"/>
                <a:cs typeface="+mn-lt"/>
                <a:hlinkClick r:id="rId2"/>
              </a:rPr>
              <a:t>https://youtu.be/nWG-0GPalQQ</a:t>
            </a:r>
            <a:endParaRPr lang="en-US"/>
          </a:p>
          <a:p>
            <a:endParaRPr lang="en-US" dirty="0"/>
          </a:p>
          <a:p>
            <a:endParaRPr lang="en-US" dirty="0"/>
          </a:p>
        </p:txBody>
      </p:sp>
    </p:spTree>
    <p:extLst>
      <p:ext uri="{BB962C8B-B14F-4D97-AF65-F5344CB8AC3E}">
        <p14:creationId xmlns:p14="http://schemas.microsoft.com/office/powerpoint/2010/main" val="409333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45B-F39F-4235-855D-E7B4AE853A94}"/>
              </a:ext>
            </a:extLst>
          </p:cNvPr>
          <p:cNvSpPr>
            <a:spLocks noGrp="1"/>
          </p:cNvSpPr>
          <p:nvPr>
            <p:ph type="title"/>
          </p:nvPr>
        </p:nvSpPr>
        <p:spPr/>
        <p:txBody>
          <a:bodyPr/>
          <a:lstStyle/>
          <a:p>
            <a:pPr algn="ctr"/>
            <a:r>
              <a:rPr lang="en-US" dirty="0"/>
              <a:t>Q and A</a:t>
            </a:r>
          </a:p>
        </p:txBody>
      </p:sp>
      <p:pic>
        <p:nvPicPr>
          <p:cNvPr id="4" name="Graphic 4" descr="Questions">
            <a:extLst>
              <a:ext uri="{FF2B5EF4-FFF2-40B4-BE49-F238E27FC236}">
                <a16:creationId xmlns:a16="http://schemas.microsoft.com/office/drawing/2014/main" id="{D65F0887-582B-4BF1-9F02-81D4206345A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130192" y="2061740"/>
            <a:ext cx="2424022" cy="2711570"/>
          </a:xfrm>
        </p:spPr>
      </p:pic>
      <p:pic>
        <p:nvPicPr>
          <p:cNvPr id="5" name="Graphic 5" descr="Question Mark">
            <a:extLst>
              <a:ext uri="{FF2B5EF4-FFF2-40B4-BE49-F238E27FC236}">
                <a16:creationId xmlns:a16="http://schemas.microsoft.com/office/drawing/2014/main" id="{5BF238B9-A73D-4B4A-93E4-702A6CB955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5523" y="3143429"/>
            <a:ext cx="1906437" cy="1892060"/>
          </a:xfrm>
          <a:prstGeom prst="rect">
            <a:avLst/>
          </a:prstGeom>
        </p:spPr>
      </p:pic>
    </p:spTree>
    <p:extLst>
      <p:ext uri="{BB962C8B-B14F-4D97-AF65-F5344CB8AC3E}">
        <p14:creationId xmlns:p14="http://schemas.microsoft.com/office/powerpoint/2010/main" val="182605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posing for a photo&#10;&#10;Description generated with very high confidence">
            <a:extLst>
              <a:ext uri="{FF2B5EF4-FFF2-40B4-BE49-F238E27FC236}">
                <a16:creationId xmlns:a16="http://schemas.microsoft.com/office/drawing/2014/main" id="{46746DD6-095B-4DA1-B018-BB04AEFDE1B3}"/>
              </a:ext>
            </a:extLst>
          </p:cNvPr>
          <p:cNvPicPr>
            <a:picLocks noChangeAspect="1"/>
          </p:cNvPicPr>
          <p:nvPr/>
        </p:nvPicPr>
        <p:blipFill rotWithShape="1">
          <a:blip r:embed="rId2">
            <a:alphaModFix amt="50000"/>
          </a:blip>
          <a:srcRect r="-1" b="439"/>
          <a:stretch/>
        </p:blipFill>
        <p:spPr>
          <a:xfrm>
            <a:off x="20" y="10"/>
            <a:ext cx="12191675" cy="6857990"/>
          </a:xfrm>
          <a:prstGeom prst="rect">
            <a:avLst/>
          </a:prstGeom>
        </p:spPr>
      </p:pic>
      <p:sp>
        <p:nvSpPr>
          <p:cNvPr id="2" name="Title 1">
            <a:extLst>
              <a:ext uri="{FF2B5EF4-FFF2-40B4-BE49-F238E27FC236}">
                <a16:creationId xmlns:a16="http://schemas.microsoft.com/office/drawing/2014/main" id="{BA447C31-2A03-4362-96B5-0CB9A6855818}"/>
              </a:ext>
            </a:extLst>
          </p:cNvPr>
          <p:cNvSpPr>
            <a:spLocks noGrp="1"/>
          </p:cNvSpPr>
          <p:nvPr>
            <p:ph type="ctrTitle"/>
          </p:nvPr>
        </p:nvSpPr>
        <p:spPr>
          <a:xfrm>
            <a:off x="4976636" y="992221"/>
            <a:ext cx="6247308" cy="4873558"/>
          </a:xfrm>
        </p:spPr>
        <p:txBody>
          <a:bodyPr vert="horz" lIns="91440" tIns="45720" rIns="91440" bIns="45720" rtlCol="0" anchor="ctr">
            <a:normAutofit/>
          </a:bodyPr>
          <a:lstStyle/>
          <a:p>
            <a:pPr algn="ctr"/>
            <a:r>
              <a:rPr lang="en-US" sz="4800" dirty="0"/>
              <a:t>The game</a:t>
            </a:r>
            <a:br>
              <a:rPr lang="en-US" sz="4800" dirty="0"/>
            </a:br>
            <a:br>
              <a:rPr lang="en-US" sz="4800" dirty="0"/>
            </a:br>
            <a:r>
              <a:rPr lang="en-US" sz="4800" dirty="0"/>
              <a:t>DAY 2</a:t>
            </a:r>
            <a:endParaRPr lang="en-US"/>
          </a:p>
        </p:txBody>
      </p:sp>
      <p:sp>
        <p:nvSpPr>
          <p:cNvPr id="3" name="Subtitle 2">
            <a:extLst>
              <a:ext uri="{FF2B5EF4-FFF2-40B4-BE49-F238E27FC236}">
                <a16:creationId xmlns:a16="http://schemas.microsoft.com/office/drawing/2014/main" id="{CA866511-6B5A-46AA-A338-A8EC76F0C1DD}"/>
              </a:ext>
            </a:extLst>
          </p:cNvPr>
          <p:cNvSpPr>
            <a:spLocks noGrp="1"/>
          </p:cNvSpPr>
          <p:nvPr>
            <p:ph type="subTitle" idx="1"/>
          </p:nvPr>
        </p:nvSpPr>
        <p:spPr>
          <a:xfrm>
            <a:off x="968056" y="996610"/>
            <a:ext cx="4760900" cy="3721780"/>
          </a:xfrm>
        </p:spPr>
        <p:txBody>
          <a:bodyPr vert="horz" lIns="91440" tIns="45720" rIns="91440" bIns="45720" rtlCol="0" anchor="ctr">
            <a:normAutofit/>
          </a:bodyPr>
          <a:lstStyle/>
          <a:p>
            <a:pPr indent="-228600" algn="r">
              <a:buFont typeface="Arial" panose="020B0604020202020204" pitchFamily="34" charset="0"/>
              <a:buChar char="•"/>
            </a:pPr>
            <a:endParaRPr lang="en-US" sz="2000">
              <a:ea typeface="+mn-lt"/>
              <a:cs typeface="+mn-lt"/>
            </a:endParaRPr>
          </a:p>
          <a:p>
            <a:pPr indent="-228600" algn="r">
              <a:buFont typeface="Arial" panose="020B0604020202020204" pitchFamily="34" charset="0"/>
              <a:buChar char="•"/>
            </a:pPr>
            <a:r>
              <a:rPr lang="en-US" sz="2000" dirty="0">
                <a:ea typeface="+mn-lt"/>
                <a:cs typeface="+mn-lt"/>
                <a:hlinkClick r:id="rId3"/>
              </a:rPr>
              <a:t>HTTPS://YOUTU.BE/OUX-EMNQVRG</a:t>
            </a:r>
            <a:endParaRPr lang="en-US" sz="2000" dirty="0"/>
          </a:p>
          <a:p>
            <a:pPr indent="-228600" algn="r">
              <a:buChar char="•"/>
            </a:pPr>
            <a:endParaRPr lang="en-US" sz="2800" dirty="0"/>
          </a:p>
          <a:p>
            <a:pPr indent="-228600" algn="r">
              <a:buFont typeface="Arial" panose="020B0604020202020204" pitchFamily="34" charset="0"/>
              <a:buChar char="•"/>
            </a:pPr>
            <a:endParaRPr lang="en-US" sz="2000"/>
          </a:p>
          <a:p>
            <a:pPr indent="-228600" algn="r">
              <a:buFont typeface="Arial" panose="020B0604020202020204" pitchFamily="34" charset="0"/>
              <a:buChar char="•"/>
            </a:pPr>
            <a:endParaRPr lang="en-US" sz="2000"/>
          </a:p>
          <a:p>
            <a:pPr indent="-228600" algn="r">
              <a:buFont typeface="Arial" panose="020B0604020202020204" pitchFamily="34" charset="0"/>
              <a:buChar char="•"/>
            </a:pPr>
            <a:endParaRPr lang="en-US" sz="2000"/>
          </a:p>
        </p:txBody>
      </p:sp>
      <p:cxnSp>
        <p:nvCxnSpPr>
          <p:cNvPr id="45" name="Straight Connector 44">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7804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4FDA-484C-4DD3-94E1-B04543541CB8}"/>
              </a:ext>
            </a:extLst>
          </p:cNvPr>
          <p:cNvSpPr>
            <a:spLocks noGrp="1"/>
          </p:cNvSpPr>
          <p:nvPr>
            <p:ph type="title"/>
          </p:nvPr>
        </p:nvSpPr>
        <p:spPr/>
        <p:txBody>
          <a:bodyPr/>
          <a:lstStyle/>
          <a:p>
            <a:pPr algn="ctr"/>
            <a:r>
              <a:rPr lang="en-US" dirty="0"/>
              <a:t>The shot clock</a:t>
            </a:r>
            <a:br>
              <a:rPr lang="en-US" dirty="0"/>
            </a:br>
            <a:r>
              <a:rPr lang="en-US" dirty="0"/>
              <a:t>art. 29</a:t>
            </a:r>
          </a:p>
        </p:txBody>
      </p:sp>
      <p:sp>
        <p:nvSpPr>
          <p:cNvPr id="3" name="Content Placeholder 2">
            <a:extLst>
              <a:ext uri="{FF2B5EF4-FFF2-40B4-BE49-F238E27FC236}">
                <a16:creationId xmlns:a16="http://schemas.microsoft.com/office/drawing/2014/main" id="{9969F4BA-7B4A-4A2F-B569-3726AFFDBD2E}"/>
              </a:ext>
            </a:extLst>
          </p:cNvPr>
          <p:cNvSpPr>
            <a:spLocks noGrp="1"/>
          </p:cNvSpPr>
          <p:nvPr>
            <p:ph idx="1"/>
          </p:nvPr>
        </p:nvSpPr>
        <p:spPr/>
        <p:txBody>
          <a:bodyPr/>
          <a:lstStyle/>
          <a:p>
            <a:r>
              <a:rPr lang="en-US" dirty="0">
                <a:ea typeface="+mn-lt"/>
                <a:cs typeface="+mn-lt"/>
              </a:rPr>
              <a:t>Teams must attempt a short for field goal within 12 seconds.</a:t>
            </a:r>
          </a:p>
          <a:p>
            <a:r>
              <a:rPr lang="en-US" dirty="0">
                <a:ea typeface="+mn-lt"/>
                <a:cs typeface="+mn-lt"/>
              </a:rPr>
              <a:t>If there is no visible shot Clock the official must  keep the count and give the teams a 5 second warning by counting down a loud.</a:t>
            </a:r>
          </a:p>
          <a:p>
            <a:r>
              <a:rPr lang="en-US" dirty="0"/>
              <a:t>Teams are not allowed to stall </a:t>
            </a:r>
            <a:r>
              <a:rPr lang="en-US" dirty="0">
                <a:ea typeface="+mn-lt"/>
                <a:cs typeface="+mn-lt"/>
              </a:rPr>
              <a:t>the</a:t>
            </a:r>
            <a:r>
              <a:rPr lang="en-US" dirty="0"/>
              <a:t> ball (</a:t>
            </a:r>
            <a:r>
              <a:rPr lang="en-US" dirty="0">
                <a:ea typeface="+mn-lt"/>
                <a:cs typeface="+mn-lt"/>
              </a:rPr>
              <a:t>not attempting to score)or</a:t>
            </a:r>
            <a:r>
              <a:rPr lang="en-US" dirty="0"/>
              <a:t> failing to play actively is a violation.</a:t>
            </a:r>
          </a:p>
        </p:txBody>
      </p:sp>
    </p:spTree>
    <p:extLst>
      <p:ext uri="{BB962C8B-B14F-4D97-AF65-F5344CB8AC3E}">
        <p14:creationId xmlns:p14="http://schemas.microsoft.com/office/powerpoint/2010/main" val="146473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D922-CBDF-4FBB-BD3E-8FFC7565C6AA}"/>
              </a:ext>
            </a:extLst>
          </p:cNvPr>
          <p:cNvSpPr>
            <a:spLocks noGrp="1"/>
          </p:cNvSpPr>
          <p:nvPr>
            <p:ph type="title"/>
          </p:nvPr>
        </p:nvSpPr>
        <p:spPr/>
        <p:txBody>
          <a:bodyPr/>
          <a:lstStyle/>
          <a:p>
            <a:r>
              <a:rPr lang="en-US" dirty="0"/>
              <a:t>Shot clock start/restart</a:t>
            </a:r>
          </a:p>
        </p:txBody>
      </p:sp>
      <p:sp>
        <p:nvSpPr>
          <p:cNvPr id="3" name="Content Placeholder 2">
            <a:extLst>
              <a:ext uri="{FF2B5EF4-FFF2-40B4-BE49-F238E27FC236}">
                <a16:creationId xmlns:a16="http://schemas.microsoft.com/office/drawing/2014/main" id="{C4E0B754-B0E9-40EF-81D3-FB51817A6AA6}"/>
              </a:ext>
            </a:extLst>
          </p:cNvPr>
          <p:cNvSpPr>
            <a:spLocks noGrp="1"/>
          </p:cNvSpPr>
          <p:nvPr>
            <p:ph idx="1"/>
          </p:nvPr>
        </p:nvSpPr>
        <p:spPr/>
        <p:txBody>
          <a:bodyPr/>
          <a:lstStyle/>
          <a:p>
            <a:r>
              <a:rPr lang="en-US" dirty="0"/>
              <a:t>The shot Clock operator should be provided with a short Clock which shall be started or restarted when: </a:t>
            </a:r>
            <a:endParaRPr lang="en-US"/>
          </a:p>
          <a:p>
            <a:r>
              <a:rPr lang="en-US" dirty="0"/>
              <a:t>on</a:t>
            </a:r>
            <a:r>
              <a:rPr lang="en-US"/>
              <a:t> the playing court a team gains control of a live ball.  After </a:t>
            </a:r>
            <a:r>
              <a:rPr lang="en-US" dirty="0"/>
              <a:t>that the mere touching of the ball by an opponent does not start a new short Clock if the same team remains in control of the ball.</a:t>
            </a:r>
          </a:p>
          <a:p>
            <a:r>
              <a:rPr lang="en-US" dirty="0"/>
              <a:t>On a check ball the ball is at the disposal of the offensive player after the check ball has been completed.</a:t>
            </a:r>
          </a:p>
        </p:txBody>
      </p:sp>
    </p:spTree>
    <p:extLst>
      <p:ext uri="{BB962C8B-B14F-4D97-AF65-F5344CB8AC3E}">
        <p14:creationId xmlns:p14="http://schemas.microsoft.com/office/powerpoint/2010/main" val="136141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D492-1FCB-49BA-BB9C-99CD136C7DD9}"/>
              </a:ext>
            </a:extLst>
          </p:cNvPr>
          <p:cNvSpPr>
            <a:spLocks noGrp="1"/>
          </p:cNvSpPr>
          <p:nvPr>
            <p:ph type="title"/>
          </p:nvPr>
        </p:nvSpPr>
        <p:spPr/>
        <p:txBody>
          <a:bodyPr/>
          <a:lstStyle/>
          <a:p>
            <a:r>
              <a:rPr lang="en-US" dirty="0"/>
              <a:t>Shot clock – stopped but not reset</a:t>
            </a:r>
          </a:p>
        </p:txBody>
      </p:sp>
      <p:sp>
        <p:nvSpPr>
          <p:cNvPr id="3" name="Content Placeholder 2">
            <a:extLst>
              <a:ext uri="{FF2B5EF4-FFF2-40B4-BE49-F238E27FC236}">
                <a16:creationId xmlns:a16="http://schemas.microsoft.com/office/drawing/2014/main" id="{21AD9FE4-FB90-4B79-A2A6-D5B1F1C40259}"/>
              </a:ext>
            </a:extLst>
          </p:cNvPr>
          <p:cNvSpPr>
            <a:spLocks noGrp="1"/>
          </p:cNvSpPr>
          <p:nvPr>
            <p:ph idx="1"/>
          </p:nvPr>
        </p:nvSpPr>
        <p:spPr>
          <a:xfrm>
            <a:off x="1451580" y="2015732"/>
            <a:ext cx="9603275" cy="4212612"/>
          </a:xfrm>
        </p:spPr>
        <p:txBody>
          <a:bodyPr>
            <a:normAutofit/>
          </a:bodyPr>
          <a:lstStyle/>
          <a:p>
            <a:r>
              <a:rPr lang="en-US" dirty="0"/>
              <a:t>When the same team that previously had control of the ball is awarded a check ball as the result of:</a:t>
            </a:r>
          </a:p>
          <a:p>
            <a:pPr marL="0" indent="0">
              <a:buNone/>
            </a:pPr>
            <a:r>
              <a:rPr lang="en-US" dirty="0"/>
              <a:t>         - a ball  gone out of bounds</a:t>
            </a:r>
          </a:p>
          <a:p>
            <a:pPr marL="0" indent="0">
              <a:buNone/>
            </a:pPr>
            <a:r>
              <a:rPr lang="en-US" dirty="0"/>
              <a:t>         - a player of the same team is injured</a:t>
            </a:r>
          </a:p>
          <a:p>
            <a:pPr marL="0" indent="0">
              <a:buNone/>
            </a:pPr>
            <a:r>
              <a:rPr lang="en-US" dirty="0"/>
              <a:t>          - technical foul committed by that team</a:t>
            </a:r>
          </a:p>
          <a:p>
            <a:pPr marL="0" indent="0">
              <a:buNone/>
            </a:pPr>
            <a:r>
              <a:rPr lang="en-US" dirty="0"/>
              <a:t>          - a double foul</a:t>
            </a:r>
          </a:p>
          <a:p>
            <a:pPr marL="0" indent="0">
              <a:buNone/>
            </a:pPr>
            <a:r>
              <a:rPr lang="en-US" dirty="0"/>
              <a:t>          - a cancellation of equal penalties on both teams.</a:t>
            </a:r>
          </a:p>
          <a:p>
            <a:r>
              <a:rPr lang="en-US" dirty="0"/>
              <a:t>       - The game is stopped because of an action not connected with either team unless  that team would be placed at a disadvantage.</a:t>
            </a:r>
          </a:p>
          <a:p>
            <a:pPr marL="0" indent="0">
              <a:buNone/>
            </a:pPr>
            <a:endParaRPr lang="en-US" dirty="0"/>
          </a:p>
        </p:txBody>
      </p:sp>
    </p:spTree>
    <p:extLst>
      <p:ext uri="{BB962C8B-B14F-4D97-AF65-F5344CB8AC3E}">
        <p14:creationId xmlns:p14="http://schemas.microsoft.com/office/powerpoint/2010/main" val="1188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849D-514C-48EF-9FCA-FEC7654AB858}"/>
              </a:ext>
            </a:extLst>
          </p:cNvPr>
          <p:cNvSpPr>
            <a:spLocks noGrp="1"/>
          </p:cNvSpPr>
          <p:nvPr>
            <p:ph type="title"/>
          </p:nvPr>
        </p:nvSpPr>
        <p:spPr>
          <a:xfrm>
            <a:off x="1451580" y="804521"/>
            <a:ext cx="9603275" cy="640012"/>
          </a:xfrm>
        </p:spPr>
        <p:txBody>
          <a:bodyPr/>
          <a:lstStyle/>
          <a:p>
            <a:r>
              <a:rPr lang="en-US" dirty="0"/>
              <a:t>Shot Clock</a:t>
            </a:r>
          </a:p>
        </p:txBody>
      </p:sp>
      <p:sp>
        <p:nvSpPr>
          <p:cNvPr id="3" name="Content Placeholder 2">
            <a:extLst>
              <a:ext uri="{FF2B5EF4-FFF2-40B4-BE49-F238E27FC236}">
                <a16:creationId xmlns:a16="http://schemas.microsoft.com/office/drawing/2014/main" id="{CB701FA4-7427-4283-A56F-0BD764104D77}"/>
              </a:ext>
            </a:extLst>
          </p:cNvPr>
          <p:cNvSpPr>
            <a:spLocks noGrp="1"/>
          </p:cNvSpPr>
          <p:nvPr>
            <p:ph idx="1"/>
          </p:nvPr>
        </p:nvSpPr>
        <p:spPr>
          <a:xfrm>
            <a:off x="1338691" y="1874622"/>
            <a:ext cx="9716164" cy="3986836"/>
          </a:xfrm>
        </p:spPr>
        <p:txBody>
          <a:bodyPr>
            <a:normAutofit/>
          </a:bodyPr>
          <a:lstStyle/>
          <a:p>
            <a:endParaRPr lang="en-US" dirty="0">
              <a:ea typeface="+mn-lt"/>
              <a:cs typeface="+mn-lt"/>
            </a:endParaRPr>
          </a:p>
          <a:p>
            <a:r>
              <a:rPr lang="en-US" dirty="0">
                <a:ea typeface="+mn-lt"/>
                <a:cs typeface="+mn-lt"/>
              </a:rPr>
              <a:t>The shot Clock should be reset whenever the game is stopped by an official:</a:t>
            </a:r>
          </a:p>
          <a:p>
            <a:pPr lvl="1"/>
            <a:r>
              <a:rPr lang="en-US" dirty="0">
                <a:ea typeface="+mn-lt"/>
                <a:cs typeface="+mn-lt"/>
              </a:rPr>
              <a:t>For a foul or violation (not for the ball had been gone out of bounds) by the team not in control of the ball.</a:t>
            </a:r>
          </a:p>
          <a:p>
            <a:pPr lvl="1"/>
            <a:r>
              <a:rPr lang="en-US" dirty="0">
                <a:ea typeface="+mn-lt"/>
                <a:cs typeface="+mn-lt"/>
              </a:rPr>
              <a:t>For any valid reason by the team not in control of the ball. </a:t>
            </a:r>
          </a:p>
          <a:p>
            <a:endParaRPr lang="en-US" dirty="0">
              <a:ea typeface="+mn-lt"/>
              <a:cs typeface="+mn-lt"/>
            </a:endParaRP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96451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posing for a photo&#10;&#10;Description generated with very high confidence">
            <a:extLst>
              <a:ext uri="{FF2B5EF4-FFF2-40B4-BE49-F238E27FC236}">
                <a16:creationId xmlns:a16="http://schemas.microsoft.com/office/drawing/2014/main" id="{46746DD6-095B-4DA1-B018-BB04AEFDE1B3}"/>
              </a:ext>
            </a:extLst>
          </p:cNvPr>
          <p:cNvPicPr>
            <a:picLocks noChangeAspect="1"/>
          </p:cNvPicPr>
          <p:nvPr/>
        </p:nvPicPr>
        <p:blipFill rotWithShape="1">
          <a:blip r:embed="rId2">
            <a:alphaModFix amt="50000"/>
          </a:blip>
          <a:srcRect r="-1" b="439"/>
          <a:stretch/>
        </p:blipFill>
        <p:spPr>
          <a:xfrm>
            <a:off x="20" y="10"/>
            <a:ext cx="12191675" cy="6857990"/>
          </a:xfrm>
          <a:prstGeom prst="rect">
            <a:avLst/>
          </a:prstGeom>
        </p:spPr>
      </p:pic>
      <p:sp>
        <p:nvSpPr>
          <p:cNvPr id="2" name="Title 1">
            <a:extLst>
              <a:ext uri="{FF2B5EF4-FFF2-40B4-BE49-F238E27FC236}">
                <a16:creationId xmlns:a16="http://schemas.microsoft.com/office/drawing/2014/main" id="{BA447C31-2A03-4362-96B5-0CB9A6855818}"/>
              </a:ext>
            </a:extLst>
          </p:cNvPr>
          <p:cNvSpPr>
            <a:spLocks noGrp="1"/>
          </p:cNvSpPr>
          <p:nvPr>
            <p:ph type="ctrTitle"/>
          </p:nvPr>
        </p:nvSpPr>
        <p:spPr>
          <a:xfrm>
            <a:off x="4976636" y="992221"/>
            <a:ext cx="6247308" cy="4873558"/>
          </a:xfrm>
        </p:spPr>
        <p:txBody>
          <a:bodyPr vert="horz" lIns="91440" tIns="45720" rIns="91440" bIns="45720" rtlCol="0" anchor="ctr">
            <a:normAutofit/>
          </a:bodyPr>
          <a:lstStyle/>
          <a:p>
            <a:r>
              <a:rPr lang="en-US" sz="4800"/>
              <a:t>The game</a:t>
            </a:r>
          </a:p>
        </p:txBody>
      </p:sp>
      <p:sp>
        <p:nvSpPr>
          <p:cNvPr id="3" name="Subtitle 2">
            <a:extLst>
              <a:ext uri="{FF2B5EF4-FFF2-40B4-BE49-F238E27FC236}">
                <a16:creationId xmlns:a16="http://schemas.microsoft.com/office/drawing/2014/main" id="{CA866511-6B5A-46AA-A338-A8EC76F0C1DD}"/>
              </a:ext>
            </a:extLst>
          </p:cNvPr>
          <p:cNvSpPr>
            <a:spLocks noGrp="1"/>
          </p:cNvSpPr>
          <p:nvPr>
            <p:ph type="subTitle" idx="1"/>
          </p:nvPr>
        </p:nvSpPr>
        <p:spPr>
          <a:xfrm>
            <a:off x="968056" y="996610"/>
            <a:ext cx="3363901" cy="4864780"/>
          </a:xfrm>
        </p:spPr>
        <p:txBody>
          <a:bodyPr vert="horz" lIns="91440" tIns="45720" rIns="91440" bIns="45720" rtlCol="0" anchor="ctr">
            <a:normAutofit/>
          </a:bodyPr>
          <a:lstStyle/>
          <a:p>
            <a:pPr indent="-228600" algn="r">
              <a:buFont typeface="Arial" panose="020B0604020202020204" pitchFamily="34" charset="0"/>
              <a:buChar char="•"/>
            </a:pPr>
            <a:endParaRPr lang="en-US" sz="2000">
              <a:ea typeface="+mn-lt"/>
              <a:cs typeface="+mn-lt"/>
            </a:endParaRPr>
          </a:p>
          <a:p>
            <a:pPr indent="-228600" algn="r">
              <a:buFont typeface="Arial" panose="020B0604020202020204" pitchFamily="34" charset="0"/>
              <a:buChar char="•"/>
            </a:pPr>
            <a:r>
              <a:rPr lang="en-US" sz="2000">
                <a:ea typeface="+mn-lt"/>
                <a:cs typeface="+mn-lt"/>
                <a:hlinkClick r:id="rId3"/>
              </a:rPr>
              <a:t>HTTPS://YOUTU.BE/OUX-EMNQVRG</a:t>
            </a:r>
            <a:endParaRPr lang="en-US" sz="2000"/>
          </a:p>
          <a:p>
            <a:pPr indent="-228600" algn="r">
              <a:buFont typeface="Arial" panose="020B0604020202020204" pitchFamily="34" charset="0"/>
              <a:buChar char="•"/>
            </a:pPr>
            <a:endParaRPr lang="en-US" sz="2000"/>
          </a:p>
          <a:p>
            <a:pPr indent="-228600" algn="r">
              <a:buFont typeface="Arial" panose="020B0604020202020204" pitchFamily="34" charset="0"/>
              <a:buChar char="•"/>
            </a:pPr>
            <a:r>
              <a:rPr lang="en-US" sz="2000"/>
              <a:t>A regular 3x3 game is played on half court with 4 team members </a:t>
            </a:r>
          </a:p>
          <a:p>
            <a:pPr indent="-228600" algn="r">
              <a:buFont typeface="Arial" panose="020B0604020202020204" pitchFamily="34" charset="0"/>
              <a:buChar char="•"/>
            </a:pPr>
            <a:r>
              <a:rPr lang="en-US" sz="2000"/>
              <a:t>3 players 1 substitute. </a:t>
            </a:r>
          </a:p>
          <a:p>
            <a:pPr indent="-228600" algn="r">
              <a:buFont typeface="Arial" panose="020B0604020202020204" pitchFamily="34" charset="0"/>
              <a:buChar char="•"/>
            </a:pPr>
            <a:r>
              <a:rPr lang="en-US" sz="2000"/>
              <a:t>You must have 3 to start</a:t>
            </a:r>
          </a:p>
          <a:p>
            <a:pPr indent="-228600" algn="r">
              <a:buFont typeface="Arial" panose="020B0604020202020204" pitchFamily="34" charset="0"/>
              <a:buChar char="•"/>
            </a:pPr>
            <a:endParaRPr lang="en-US" sz="2000"/>
          </a:p>
          <a:p>
            <a:pPr indent="-228600" algn="r">
              <a:buFont typeface="Arial" panose="020B0604020202020204" pitchFamily="34" charset="0"/>
              <a:buChar char="•"/>
            </a:pPr>
            <a:endParaRPr lang="en-US" sz="2000"/>
          </a:p>
          <a:p>
            <a:pPr indent="-228600" algn="r">
              <a:buFont typeface="Arial" panose="020B0604020202020204" pitchFamily="34" charset="0"/>
              <a:buChar char="•"/>
            </a:pPr>
            <a:endParaRPr lang="en-US" sz="2000"/>
          </a:p>
        </p:txBody>
      </p:sp>
      <p:cxnSp>
        <p:nvCxnSpPr>
          <p:cNvPr id="45" name="Straight Connector 44">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9326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1027-CE44-4C3F-AF64-0011FB86C909}"/>
              </a:ext>
            </a:extLst>
          </p:cNvPr>
          <p:cNvSpPr>
            <a:spLocks noGrp="1"/>
          </p:cNvSpPr>
          <p:nvPr>
            <p:ph type="title"/>
          </p:nvPr>
        </p:nvSpPr>
        <p:spPr/>
        <p:txBody>
          <a:bodyPr/>
          <a:lstStyle/>
          <a:p>
            <a:r>
              <a:rPr lang="en-US" dirty="0"/>
              <a:t>Shot clock</a:t>
            </a:r>
          </a:p>
        </p:txBody>
      </p:sp>
      <p:sp>
        <p:nvSpPr>
          <p:cNvPr id="3" name="Content Placeholder 2">
            <a:extLst>
              <a:ext uri="{FF2B5EF4-FFF2-40B4-BE49-F238E27FC236}">
                <a16:creationId xmlns:a16="http://schemas.microsoft.com/office/drawing/2014/main" id="{EBCBB825-DDED-4C44-BEF8-0AF3B16CBDE3}"/>
              </a:ext>
            </a:extLst>
          </p:cNvPr>
          <p:cNvSpPr>
            <a:spLocks noGrp="1"/>
          </p:cNvSpPr>
          <p:nvPr>
            <p:ph idx="1"/>
          </p:nvPr>
        </p:nvSpPr>
        <p:spPr/>
        <p:txBody>
          <a:bodyPr>
            <a:normAutofit fontScale="85000" lnSpcReduction="10000"/>
          </a:bodyPr>
          <a:lstStyle/>
          <a:p>
            <a:r>
              <a:rPr lang="en-US" dirty="0"/>
              <a:t>If the game is stopped by an official for any valid reason not connected with either team the short Clock should not be reset but  continued from the time it was stopped unless in the judgment of an official it would place the team at a disadvantage.</a:t>
            </a:r>
          </a:p>
          <a:p>
            <a:r>
              <a:rPr lang="en-US" dirty="0"/>
              <a:t>The shot Clock should be reset to 12 seconds whenever a check ball is awarded to the opponent's team after the game stopped by an official for foul or violation (including for the ball going out of bound) committed by the team in control of the ball.</a:t>
            </a:r>
          </a:p>
          <a:p>
            <a:r>
              <a:rPr lang="en-US" dirty="0"/>
              <a:t>The shot Clock shall also be reset to 12 seconds if the new offensive team is awarded a check ball as result of a jump ball situation.</a:t>
            </a:r>
          </a:p>
          <a:p>
            <a:r>
              <a:rPr lang="en-US"/>
              <a:t>The shot clock shall also be reset after</a:t>
            </a:r>
            <a:r>
              <a:rPr lang="en-US" dirty="0"/>
              <a:t> the ball has touched the ring  or enters the basket </a:t>
            </a:r>
          </a:p>
          <a:p>
            <a:r>
              <a:rPr lang="en-US"/>
              <a:t> The</a:t>
            </a:r>
            <a:r>
              <a:rPr lang="en-US" dirty="0"/>
              <a:t> short Clock shall be reset to 12 seconds whenever any player gains control of the ball.</a:t>
            </a:r>
            <a:endParaRPr lang="en-US"/>
          </a:p>
        </p:txBody>
      </p:sp>
    </p:spTree>
    <p:extLst>
      <p:ext uri="{BB962C8B-B14F-4D97-AF65-F5344CB8AC3E}">
        <p14:creationId xmlns:p14="http://schemas.microsoft.com/office/powerpoint/2010/main" val="39114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FDED-D919-4967-93E2-A7DD6203A7CD}"/>
              </a:ext>
            </a:extLst>
          </p:cNvPr>
          <p:cNvSpPr>
            <a:spLocks noGrp="1"/>
          </p:cNvSpPr>
          <p:nvPr>
            <p:ph type="title"/>
          </p:nvPr>
        </p:nvSpPr>
        <p:spPr/>
        <p:txBody>
          <a:bodyPr/>
          <a:lstStyle/>
          <a:p>
            <a:pPr algn="ctr"/>
            <a:r>
              <a:rPr lang="en-US" dirty="0"/>
              <a:t>Scorer</a:t>
            </a:r>
            <a:br>
              <a:rPr lang="en-US" dirty="0"/>
            </a:br>
            <a:r>
              <a:rPr lang="en-US" dirty="0"/>
              <a:t>art. 48</a:t>
            </a:r>
          </a:p>
        </p:txBody>
      </p:sp>
      <p:sp>
        <p:nvSpPr>
          <p:cNvPr id="3" name="Content Placeholder 2">
            <a:extLst>
              <a:ext uri="{FF2B5EF4-FFF2-40B4-BE49-F238E27FC236}">
                <a16:creationId xmlns:a16="http://schemas.microsoft.com/office/drawing/2014/main" id="{5412804F-4A6B-4191-8018-C4D9E32E8E68}"/>
              </a:ext>
            </a:extLst>
          </p:cNvPr>
          <p:cNvSpPr>
            <a:spLocks noGrp="1"/>
          </p:cNvSpPr>
          <p:nvPr>
            <p:ph idx="1"/>
          </p:nvPr>
        </p:nvSpPr>
        <p:spPr>
          <a:xfrm>
            <a:off x="1451580" y="2015733"/>
            <a:ext cx="9603275" cy="3972724"/>
          </a:xfrm>
        </p:spPr>
        <p:txBody>
          <a:bodyPr>
            <a:normAutofit fontScale="92500" lnSpcReduction="20000"/>
          </a:bodyPr>
          <a:lstStyle/>
          <a:p>
            <a:r>
              <a:rPr lang="en-US"/>
              <a:t>The scorer shall complete the score sheet by entering the teams and  names and numbers of the players who </a:t>
            </a:r>
            <a:r>
              <a:rPr lang="en-US" dirty="0"/>
              <a:t>are participating in the game.</a:t>
            </a:r>
          </a:p>
          <a:p>
            <a:r>
              <a:rPr lang="en-US" dirty="0"/>
              <a:t>Keep the running summary of points scored by entering the field goals and the free throws made.</a:t>
            </a:r>
          </a:p>
          <a:p>
            <a:r>
              <a:rPr lang="en-US" dirty="0"/>
              <a:t>Keep the fouls charged on each team.</a:t>
            </a:r>
          </a:p>
          <a:p>
            <a:r>
              <a:rPr lang="en-US" dirty="0"/>
              <a:t>Notify </a:t>
            </a:r>
            <a:r>
              <a:rPr lang="en-US"/>
              <a:t>official</a:t>
            </a:r>
            <a:r>
              <a:rPr lang="en-US" dirty="0"/>
              <a:t> when 6 team fouls as well as 10 team fouls are charged to any team.</a:t>
            </a:r>
          </a:p>
          <a:p>
            <a:r>
              <a:rPr lang="en-US" dirty="0"/>
              <a:t>Enter the unsportsmanlike fouls charged on any player and notify when anyone has received 2 unsportsmanlike foul.</a:t>
            </a:r>
          </a:p>
          <a:p>
            <a:r>
              <a:rPr lang="en-US" dirty="0"/>
              <a:t>Keep timeouts</a:t>
            </a:r>
          </a:p>
          <a:p>
            <a:r>
              <a:rPr lang="en-US" dirty="0"/>
              <a:t>Keep record of  who won the coin toss.</a:t>
            </a:r>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20694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E11F-73BE-4901-91C8-52EA823316B2}"/>
              </a:ext>
            </a:extLst>
          </p:cNvPr>
          <p:cNvSpPr>
            <a:spLocks noGrp="1"/>
          </p:cNvSpPr>
          <p:nvPr>
            <p:ph type="title" idx="4294967295"/>
          </p:nvPr>
        </p:nvSpPr>
        <p:spPr>
          <a:xfrm>
            <a:off x="1" y="963613"/>
            <a:ext cx="4176713" cy="2379662"/>
          </a:xfrm>
        </p:spPr>
        <p:txBody>
          <a:bodyPr vert="horz" lIns="91440" tIns="45721" rIns="91440" bIns="0" rtlCol="0" anchor="b">
            <a:noAutofit/>
          </a:bodyPr>
          <a:lstStyle/>
          <a:p>
            <a:r>
              <a:rPr lang="en-US" sz="4800"/>
              <a:t>Score sheet</a:t>
            </a:r>
          </a:p>
        </p:txBody>
      </p:sp>
      <p:pic>
        <p:nvPicPr>
          <p:cNvPr id="4" name="Picture 4" descr="A screenshot of a cell phone&#10;&#10;Description generated with very high confidence">
            <a:extLst>
              <a:ext uri="{FF2B5EF4-FFF2-40B4-BE49-F238E27FC236}">
                <a16:creationId xmlns:a16="http://schemas.microsoft.com/office/drawing/2014/main" id="{CBF5B613-5D83-49F0-B888-8B29601C30B9}"/>
              </a:ext>
            </a:extLst>
          </p:cNvPr>
          <p:cNvPicPr>
            <a:picLocks noGrp="1" noChangeAspect="1"/>
          </p:cNvPicPr>
          <p:nvPr>
            <p:ph idx="4294967295"/>
          </p:nvPr>
        </p:nvPicPr>
        <p:blipFill>
          <a:blip r:embed="rId2"/>
          <a:stretch>
            <a:fillRect/>
          </a:stretch>
        </p:blipFill>
        <p:spPr>
          <a:xfrm>
            <a:off x="6205539" y="-1"/>
            <a:ext cx="5986462" cy="6789739"/>
          </a:xfrm>
          <a:prstGeom prst="rect">
            <a:avLst/>
          </a:prstGeom>
        </p:spPr>
      </p:pic>
    </p:spTree>
    <p:extLst>
      <p:ext uri="{BB962C8B-B14F-4D97-AF65-F5344CB8AC3E}">
        <p14:creationId xmlns:p14="http://schemas.microsoft.com/office/powerpoint/2010/main" val="330469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685A-813F-492F-BC7C-5F07985F3B6A}"/>
              </a:ext>
            </a:extLst>
          </p:cNvPr>
          <p:cNvSpPr>
            <a:spLocks noGrp="1"/>
          </p:cNvSpPr>
          <p:nvPr>
            <p:ph type="title"/>
          </p:nvPr>
        </p:nvSpPr>
        <p:spPr/>
        <p:txBody>
          <a:bodyPr/>
          <a:lstStyle/>
          <a:p>
            <a:pPr algn="ctr"/>
            <a:r>
              <a:rPr lang="en-US" dirty="0"/>
              <a:t>Team Fouls penalty</a:t>
            </a:r>
            <a:br>
              <a:rPr lang="en-US" dirty="0"/>
            </a:br>
            <a:r>
              <a:rPr lang="en-US" dirty="0"/>
              <a:t>art. 41</a:t>
            </a:r>
          </a:p>
        </p:txBody>
      </p:sp>
      <p:sp>
        <p:nvSpPr>
          <p:cNvPr id="3" name="Content Placeholder 2">
            <a:extLst>
              <a:ext uri="{FF2B5EF4-FFF2-40B4-BE49-F238E27FC236}">
                <a16:creationId xmlns:a16="http://schemas.microsoft.com/office/drawing/2014/main" id="{ECFAB618-3127-435B-B3A2-EBF6F9E570DB}"/>
              </a:ext>
            </a:extLst>
          </p:cNvPr>
          <p:cNvSpPr>
            <a:spLocks noGrp="1"/>
          </p:cNvSpPr>
          <p:nvPr>
            <p:ph idx="1"/>
          </p:nvPr>
        </p:nvSpPr>
        <p:spPr/>
        <p:txBody>
          <a:bodyPr/>
          <a:lstStyle/>
          <a:p>
            <a:endParaRPr lang="en-US" dirty="0"/>
          </a:p>
          <a:p>
            <a:r>
              <a:rPr lang="en-US"/>
              <a:t>Teams</a:t>
            </a:r>
            <a:r>
              <a:rPr lang="en-US" dirty="0"/>
              <a:t> are allowed 6 team fouls before the penalty.</a:t>
            </a:r>
          </a:p>
          <a:p>
            <a:r>
              <a:rPr lang="en-US" dirty="0"/>
              <a:t>Teams foul 7, 8 and 9 should always be penalized with two free throws.</a:t>
            </a:r>
          </a:p>
          <a:p>
            <a:r>
              <a:rPr lang="en-US" dirty="0"/>
              <a:t>Team</a:t>
            </a:r>
            <a:r>
              <a:rPr lang="en-US"/>
              <a:t> fouls 10 and any other team fouls should be panelized with 2 free throws and </a:t>
            </a:r>
            <a:r>
              <a:rPr lang="en-US" dirty="0"/>
              <a:t>ball possession.</a:t>
            </a:r>
          </a:p>
          <a:p>
            <a:pPr marL="0" indent="0">
              <a:buNone/>
            </a:pPr>
            <a:endParaRPr lang="en-US" dirty="0"/>
          </a:p>
        </p:txBody>
      </p:sp>
    </p:spTree>
    <p:extLst>
      <p:ext uri="{BB962C8B-B14F-4D97-AF65-F5344CB8AC3E}">
        <p14:creationId xmlns:p14="http://schemas.microsoft.com/office/powerpoint/2010/main" val="399107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87F8-86B5-4B55-B590-DC4C98B44AE4}"/>
              </a:ext>
            </a:extLst>
          </p:cNvPr>
          <p:cNvSpPr>
            <a:spLocks noGrp="1"/>
          </p:cNvSpPr>
          <p:nvPr>
            <p:ph type="title"/>
          </p:nvPr>
        </p:nvSpPr>
        <p:spPr/>
        <p:txBody>
          <a:bodyPr/>
          <a:lstStyle/>
          <a:p>
            <a:r>
              <a:rPr lang="en-US"/>
              <a:t>PLayer Fouls</a:t>
            </a:r>
          </a:p>
        </p:txBody>
      </p:sp>
      <p:sp>
        <p:nvSpPr>
          <p:cNvPr id="3" name="Content Placeholder 2">
            <a:extLst>
              <a:ext uri="{FF2B5EF4-FFF2-40B4-BE49-F238E27FC236}">
                <a16:creationId xmlns:a16="http://schemas.microsoft.com/office/drawing/2014/main" id="{17DA6379-E544-4D71-858F-0034F55F6BC6}"/>
              </a:ext>
            </a:extLst>
          </p:cNvPr>
          <p:cNvSpPr>
            <a:spLocks noGrp="1"/>
          </p:cNvSpPr>
          <p:nvPr>
            <p:ph idx="1"/>
          </p:nvPr>
        </p:nvSpPr>
        <p:spPr/>
        <p:txBody>
          <a:bodyPr>
            <a:normAutofit fontScale="70000" lnSpcReduction="20000"/>
          </a:bodyPr>
          <a:lstStyle/>
          <a:p>
            <a:r>
              <a:rPr lang="en-US">
                <a:ea typeface="+mn-lt"/>
                <a:cs typeface="+mn-lt"/>
              </a:rPr>
              <a:t>Players illegal contact is called a contact foul which are entered on the score sheet as team fouls.</a:t>
            </a:r>
            <a:r>
              <a:rPr lang="en-US" dirty="0">
                <a:ea typeface="+mn-lt"/>
                <a:cs typeface="+mn-lt"/>
              </a:rPr>
              <a:t> </a:t>
            </a:r>
            <a:endParaRPr lang="en-US" dirty="0"/>
          </a:p>
          <a:p>
            <a:pPr marL="0" indent="0" algn="ctr">
              <a:buNone/>
            </a:pPr>
            <a:r>
              <a:rPr lang="en-US">
                <a:ea typeface="+mn-lt"/>
                <a:cs typeface="+mn-lt"/>
              </a:rPr>
              <a:t>(A contact foul is is an illegal contact with an opponent wherether the ball is </a:t>
            </a:r>
            <a:r>
              <a:rPr lang="en-US" dirty="0">
                <a:ea typeface="+mn-lt"/>
                <a:cs typeface="+mn-lt"/>
              </a:rPr>
              <a:t>live</a:t>
            </a:r>
            <a:r>
              <a:rPr lang="en-US">
                <a:ea typeface="+mn-lt"/>
                <a:cs typeface="+mn-lt"/>
              </a:rPr>
              <a:t> or dead).</a:t>
            </a:r>
            <a:endParaRPr lang="en-US" dirty="0">
              <a:ea typeface="+mn-lt"/>
              <a:cs typeface="+mn-lt"/>
            </a:endParaRPr>
          </a:p>
          <a:p>
            <a:r>
              <a:rPr lang="en-US">
                <a:ea typeface="+mn-lt"/>
                <a:cs typeface="+mn-lt"/>
              </a:rPr>
              <a:t>Technical fouls are also entered as team fouls.</a:t>
            </a:r>
            <a:endParaRPr lang="en-US"/>
          </a:p>
          <a:p>
            <a:r>
              <a:rPr lang="en-US">
                <a:ea typeface="+mn-lt"/>
                <a:cs typeface="+mn-lt"/>
              </a:rPr>
              <a:t>Players are not excluded from the game based on the number of contact fouls or technical fouls.</a:t>
            </a:r>
          </a:p>
          <a:p>
            <a:r>
              <a:rPr lang="en-US" dirty="0"/>
              <a:t> </a:t>
            </a:r>
            <a:r>
              <a:rPr lang="en-US"/>
              <a:t>Players are only charged with Unsportsman like fouls and Disqualifing fouls. Two unsportsman  like fouls excludes you from the game.</a:t>
            </a:r>
            <a:r>
              <a:rPr lang="en-US" dirty="0"/>
              <a:t> </a:t>
            </a:r>
          </a:p>
          <a:p>
            <a:r>
              <a:rPr lang="en-US"/>
              <a:t>Unsportsman foul and disqualifing fouls counts as 2 team fouls.</a:t>
            </a:r>
            <a:endParaRPr lang="en-US" dirty="0"/>
          </a:p>
          <a:p>
            <a:r>
              <a:rPr lang="en-US"/>
              <a:t>The penalty for the first unsportsman like foul is two shots and no possesion. If the player is in the act of shooting and the shoot is made he is still awarded 2 freethrows.</a:t>
            </a:r>
            <a:endParaRPr lang="en-US" dirty="0"/>
          </a:p>
          <a:p>
            <a:r>
              <a:rPr lang="en-US"/>
              <a:t>According to art.37.2 the second unsportsman like foul on a player shall be penanlized with 2 freethows and posession.</a:t>
            </a:r>
            <a:endParaRPr lang="en-US" dirty="0"/>
          </a:p>
          <a:p>
            <a:endParaRPr lang="en-US" dirty="0"/>
          </a:p>
        </p:txBody>
      </p:sp>
    </p:spTree>
    <p:extLst>
      <p:ext uri="{BB962C8B-B14F-4D97-AF65-F5344CB8AC3E}">
        <p14:creationId xmlns:p14="http://schemas.microsoft.com/office/powerpoint/2010/main" val="193908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604C-5C50-4C7C-AD8F-A497F47910AB}"/>
              </a:ext>
            </a:extLst>
          </p:cNvPr>
          <p:cNvSpPr>
            <a:spLocks noGrp="1"/>
          </p:cNvSpPr>
          <p:nvPr>
            <p:ph type="title"/>
          </p:nvPr>
        </p:nvSpPr>
        <p:spPr/>
        <p:txBody>
          <a:bodyPr/>
          <a:lstStyle/>
          <a:p>
            <a:pPr algn="ctr"/>
            <a:r>
              <a:rPr lang="en-US" dirty="0">
                <a:ea typeface="+mj-lt"/>
                <a:cs typeface="+mj-lt"/>
              </a:rPr>
              <a:t>Fouls penalty</a:t>
            </a:r>
            <a:br>
              <a:rPr lang="en-US" dirty="0">
                <a:ea typeface="+mj-lt"/>
                <a:cs typeface="+mj-lt"/>
              </a:rPr>
            </a:br>
            <a:r>
              <a:rPr lang="en-US" dirty="0"/>
              <a:t>art. 34 /art 41</a:t>
            </a:r>
            <a:endParaRPr lang="en-US"/>
          </a:p>
        </p:txBody>
      </p:sp>
      <p:graphicFrame>
        <p:nvGraphicFramePr>
          <p:cNvPr id="4" name="Diagram 3">
            <a:extLst>
              <a:ext uri="{FF2B5EF4-FFF2-40B4-BE49-F238E27FC236}">
                <a16:creationId xmlns:a16="http://schemas.microsoft.com/office/drawing/2014/main" id="{CCCDBC47-1CA7-4D6E-B348-D7D5D69B95E3}"/>
              </a:ext>
            </a:extLst>
          </p:cNvPr>
          <p:cNvGraphicFramePr/>
          <p:nvPr/>
        </p:nvGraphicFramePr>
        <p:xfrm>
          <a:off x="1451580" y="2015733"/>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788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3595-1A7E-404B-AA80-3B55C76532D0}"/>
              </a:ext>
            </a:extLst>
          </p:cNvPr>
          <p:cNvSpPr>
            <a:spLocks noGrp="1"/>
          </p:cNvSpPr>
          <p:nvPr>
            <p:ph type="title"/>
          </p:nvPr>
        </p:nvSpPr>
        <p:spPr/>
        <p:txBody>
          <a:bodyPr/>
          <a:lstStyle/>
          <a:p>
            <a:pPr algn="ctr"/>
            <a:r>
              <a:rPr lang="en-US"/>
              <a:t>Unsportman Fouls</a:t>
            </a:r>
          </a:p>
        </p:txBody>
      </p:sp>
      <p:graphicFrame>
        <p:nvGraphicFramePr>
          <p:cNvPr id="5" name="Content Placeholder 4">
            <a:extLst>
              <a:ext uri="{FF2B5EF4-FFF2-40B4-BE49-F238E27FC236}">
                <a16:creationId xmlns:a16="http://schemas.microsoft.com/office/drawing/2014/main" id="{34C05A2A-1749-4260-AE4B-E9E13E6955AE}"/>
              </a:ext>
            </a:extLst>
          </p:cNvPr>
          <p:cNvGraphicFramePr>
            <a:graphicFrameLocks noGrp="1"/>
          </p:cNvGraphicFramePr>
          <p:nvPr>
            <p:ph idx="1"/>
            <p:extLst>
              <p:ext uri="{D42A27DB-BD31-4B8C-83A1-F6EECF244321}">
                <p14:modId xmlns:p14="http://schemas.microsoft.com/office/powerpoint/2010/main" val="2327248581"/>
              </p:ext>
            </p:extLst>
          </p:nvPr>
        </p:nvGraphicFramePr>
        <p:xfrm>
          <a:off x="1450975" y="2016125"/>
          <a:ext cx="9604367" cy="2857494"/>
        </p:xfrm>
        <a:graphic>
          <a:graphicData uri="http://schemas.openxmlformats.org/drawingml/2006/table">
            <a:tbl>
              <a:tblPr firstRow="1" firstCol="1" bandRow="1">
                <a:tableStyleId>{5C22544A-7EE6-4342-B048-85BDC9FD1C3A}</a:tableStyleId>
              </a:tblPr>
              <a:tblGrid>
                <a:gridCol w="2336825">
                  <a:extLst>
                    <a:ext uri="{9D8B030D-6E8A-4147-A177-3AD203B41FA5}">
                      <a16:colId xmlns:a16="http://schemas.microsoft.com/office/drawing/2014/main" val="457365951"/>
                    </a:ext>
                  </a:extLst>
                </a:gridCol>
                <a:gridCol w="2705714">
                  <a:extLst>
                    <a:ext uri="{9D8B030D-6E8A-4147-A177-3AD203B41FA5}">
                      <a16:colId xmlns:a16="http://schemas.microsoft.com/office/drawing/2014/main" val="1403377300"/>
                    </a:ext>
                  </a:extLst>
                </a:gridCol>
                <a:gridCol w="2224028">
                  <a:extLst>
                    <a:ext uri="{9D8B030D-6E8A-4147-A177-3AD203B41FA5}">
                      <a16:colId xmlns:a16="http://schemas.microsoft.com/office/drawing/2014/main" val="3672832516"/>
                    </a:ext>
                  </a:extLst>
                </a:gridCol>
                <a:gridCol w="2337800">
                  <a:extLst>
                    <a:ext uri="{9D8B030D-6E8A-4147-A177-3AD203B41FA5}">
                      <a16:colId xmlns:a16="http://schemas.microsoft.com/office/drawing/2014/main" val="227649488"/>
                    </a:ext>
                  </a:extLst>
                </a:gridCol>
              </a:tblGrid>
              <a:tr h="816428">
                <a:tc>
                  <a:txBody>
                    <a:bodyPr/>
                    <a:lstStyle/>
                    <a:p>
                      <a:r>
                        <a:rPr lang="en-US" sz="1600">
                          <a:effectLst/>
                        </a:rPr>
                        <a:t>Player U-Foul     </a:t>
                      </a:r>
                      <a:endParaRPr lang="en-US">
                        <a:effectLst/>
                      </a:endParaRPr>
                    </a:p>
                    <a:p>
                      <a:pPr lvl="0">
                        <a:buNone/>
                      </a:pPr>
                      <a:r>
                        <a:rPr lang="en-US" sz="1600" dirty="0">
                          <a:effectLst/>
                        </a:rPr>
                        <a:t>                        </a:t>
                      </a:r>
                      <a:endParaRPr lang="en-US">
                        <a:effectLst/>
                      </a:endParaRPr>
                    </a:p>
                  </a:txBody>
                  <a:tcPr marL="68580" marR="68580" marT="0" marB="0"/>
                </a:tc>
                <a:tc>
                  <a:txBody>
                    <a:bodyPr/>
                    <a:lstStyle/>
                    <a:p>
                      <a:pPr lvl="0" algn="ctr">
                        <a:buNone/>
                      </a:pPr>
                      <a:r>
                        <a:rPr lang="en-US" sz="1600">
                          <a:effectLst/>
                        </a:rPr>
                        <a:t>Team Foul</a:t>
                      </a:r>
                      <a:endParaRPr lang="en-US">
                        <a:effectLst/>
                      </a:endParaRPr>
                    </a:p>
                    <a:p>
                      <a:pPr lvl="0" algn="ctr">
                        <a:buNone/>
                      </a:pPr>
                      <a:r>
                        <a:rPr lang="en-US" sz="1600">
                          <a:effectLst/>
                        </a:rPr>
                        <a:t>                  1 - 6                  </a:t>
                      </a:r>
                      <a:endParaRPr lang="en-US">
                        <a:effectLst/>
                      </a:endParaRPr>
                    </a:p>
                  </a:txBody>
                  <a:tcPr marL="68580" marR="68580" marT="0" marB="0"/>
                </a:tc>
                <a:tc>
                  <a:txBody>
                    <a:bodyPr/>
                    <a:lstStyle/>
                    <a:p>
                      <a:pPr algn="ctr"/>
                      <a:r>
                        <a:rPr lang="en-US" sz="1600">
                          <a:effectLst/>
                        </a:rPr>
                        <a:t>Team Foul</a:t>
                      </a:r>
                      <a:endParaRPr lang="en-US">
                        <a:effectLst/>
                      </a:endParaRPr>
                    </a:p>
                    <a:p>
                      <a:pPr lvl="0" algn="ctr">
                        <a:buNone/>
                      </a:pPr>
                      <a:r>
                        <a:rPr lang="en-US" sz="1600">
                          <a:effectLst/>
                        </a:rPr>
                        <a:t>               7-9             </a:t>
                      </a:r>
                      <a:endParaRPr lang="en-US">
                        <a:effectLst/>
                      </a:endParaRPr>
                    </a:p>
                  </a:txBody>
                  <a:tcPr marL="68580" marR="68580" marT="0" marB="0"/>
                </a:tc>
                <a:tc>
                  <a:txBody>
                    <a:bodyPr/>
                    <a:lstStyle/>
                    <a:p>
                      <a:r>
                        <a:rPr lang="en-US" sz="1600">
                          <a:effectLst/>
                        </a:rPr>
                        <a:t>Team Foul 10+</a:t>
                      </a:r>
                      <a:endParaRPr lang="en-US">
                        <a:effectLst/>
                      </a:endParaRPr>
                    </a:p>
                  </a:txBody>
                  <a:tcPr marL="68580" marR="68580" marT="0" marB="0"/>
                </a:tc>
                <a:extLst>
                  <a:ext uri="{0D108BD9-81ED-4DB2-BD59-A6C34878D82A}">
                    <a16:rowId xmlns:a16="http://schemas.microsoft.com/office/drawing/2014/main" val="2547855032"/>
                  </a:ext>
                </a:extLst>
              </a:tr>
              <a:tr h="816428">
                <a:tc>
                  <a:txBody>
                    <a:bodyPr/>
                    <a:lstStyle/>
                    <a:p>
                      <a:r>
                        <a:rPr lang="en-US" sz="1600">
                          <a:effectLst/>
                        </a:rPr>
                        <a:t>1 st U-Foul</a:t>
                      </a:r>
                      <a:endParaRPr lang="en-US">
                        <a:effectLst/>
                      </a:endParaRPr>
                    </a:p>
                  </a:txBody>
                  <a:tcPr marL="68580" marR="68580" marT="0" marB="0"/>
                </a:tc>
                <a:tc>
                  <a:txBody>
                    <a:bodyPr/>
                    <a:lstStyle/>
                    <a:p>
                      <a:r>
                        <a:rPr lang="en-US" sz="1600">
                          <a:effectLst/>
                        </a:rPr>
                        <a:t>2 free throws</a:t>
                      </a:r>
                      <a:endParaRPr lang="en-US">
                        <a:effectLst/>
                      </a:endParaRPr>
                    </a:p>
                  </a:txBody>
                  <a:tcPr marL="68580" marR="68580" marT="0" marB="0"/>
                </a:tc>
                <a:tc>
                  <a:txBody>
                    <a:bodyPr/>
                    <a:lstStyle/>
                    <a:p>
                      <a:r>
                        <a:rPr lang="en-US" sz="1600">
                          <a:effectLst/>
                        </a:rPr>
                        <a:t>2 free throws</a:t>
                      </a:r>
                      <a:endParaRPr lang="en-US">
                        <a:effectLst/>
                      </a:endParaRPr>
                    </a:p>
                  </a:txBody>
                  <a:tcPr marL="68580" marR="68580" marT="0" marB="0"/>
                </a:tc>
                <a:tc>
                  <a:txBody>
                    <a:bodyPr/>
                    <a:lstStyle/>
                    <a:p>
                      <a:r>
                        <a:rPr lang="en-US" sz="1600">
                          <a:effectLst/>
                        </a:rPr>
                        <a:t>2 free throws + possession</a:t>
                      </a:r>
                      <a:endParaRPr lang="en-US">
                        <a:effectLst/>
                      </a:endParaRPr>
                    </a:p>
                  </a:txBody>
                  <a:tcPr marL="68580" marR="68580" marT="0" marB="0"/>
                </a:tc>
                <a:extLst>
                  <a:ext uri="{0D108BD9-81ED-4DB2-BD59-A6C34878D82A}">
                    <a16:rowId xmlns:a16="http://schemas.microsoft.com/office/drawing/2014/main" val="3662713385"/>
                  </a:ext>
                </a:extLst>
              </a:tr>
              <a:tr h="1224638">
                <a:tc>
                  <a:txBody>
                    <a:bodyPr/>
                    <a:lstStyle/>
                    <a:p>
                      <a:r>
                        <a:rPr lang="en-US" sz="1600">
                          <a:effectLst/>
                        </a:rPr>
                        <a:t>2</a:t>
                      </a:r>
                      <a:r>
                        <a:rPr lang="en-US" sz="1600" baseline="30000">
                          <a:effectLst/>
                        </a:rPr>
                        <a:t>nd</a:t>
                      </a:r>
                      <a:r>
                        <a:rPr lang="en-US" sz="1600">
                          <a:effectLst/>
                        </a:rPr>
                        <a:t>  U-Foul</a:t>
                      </a:r>
                      <a:endParaRPr lang="en-US">
                        <a:effectLst/>
                      </a:endParaRPr>
                    </a:p>
                  </a:txBody>
                  <a:tcPr marL="68580" marR="68580" marT="0" marB="0"/>
                </a:tc>
                <a:tc>
                  <a:txBody>
                    <a:bodyPr/>
                    <a:lstStyle/>
                    <a:p>
                      <a:r>
                        <a:rPr lang="en-US" sz="1600">
                          <a:effectLst/>
                        </a:rPr>
                        <a:t>2 free throws + possession</a:t>
                      </a:r>
                      <a:endParaRPr lang="en-US">
                        <a:effectLst/>
                      </a:endParaRPr>
                    </a:p>
                  </a:txBody>
                  <a:tcPr marL="68580" marR="68580" marT="0" marB="0"/>
                </a:tc>
                <a:tc>
                  <a:txBody>
                    <a:bodyPr/>
                    <a:lstStyle/>
                    <a:p>
                      <a:r>
                        <a:rPr lang="en-US" sz="1600">
                          <a:effectLst/>
                        </a:rPr>
                        <a:t>2 free throws + possession</a:t>
                      </a:r>
                      <a:endParaRPr lang="en-US">
                        <a:effectLst/>
                      </a:endParaRPr>
                    </a:p>
                  </a:txBody>
                  <a:tcPr marL="68580" marR="68580" marT="0" marB="0"/>
                </a:tc>
                <a:tc>
                  <a:txBody>
                    <a:bodyPr/>
                    <a:lstStyle/>
                    <a:p>
                      <a:r>
                        <a:rPr lang="en-US" sz="1600">
                          <a:effectLst/>
                        </a:rPr>
                        <a:t>2 free throws + possession</a:t>
                      </a:r>
                      <a:endParaRPr lang="en-US">
                        <a:effectLst/>
                      </a:endParaRPr>
                    </a:p>
                    <a:p>
                      <a:endParaRPr lang="en-US" dirty="0">
                        <a:effectLst/>
                      </a:endParaRPr>
                    </a:p>
                  </a:txBody>
                  <a:tcPr marL="68580" marR="68580" marT="0" marB="0"/>
                </a:tc>
                <a:extLst>
                  <a:ext uri="{0D108BD9-81ED-4DB2-BD59-A6C34878D82A}">
                    <a16:rowId xmlns:a16="http://schemas.microsoft.com/office/drawing/2014/main" val="2021704405"/>
                  </a:ext>
                </a:extLst>
              </a:tr>
            </a:tbl>
          </a:graphicData>
        </a:graphic>
      </p:graphicFrame>
      <p:sp>
        <p:nvSpPr>
          <p:cNvPr id="6" name="TextBox 5">
            <a:extLst>
              <a:ext uri="{FF2B5EF4-FFF2-40B4-BE49-F238E27FC236}">
                <a16:creationId xmlns:a16="http://schemas.microsoft.com/office/drawing/2014/main" id="{88CA55BF-D55C-4BA2-92E3-0F50D5249E5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5908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1AB6-2C00-4345-B4D8-2108B6C64075}"/>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7348AAED-1163-43E3-85CA-7D31A11D0F8D}"/>
              </a:ext>
            </a:extLst>
          </p:cNvPr>
          <p:cNvGraphicFramePr>
            <a:graphicFrameLocks noGrp="1"/>
          </p:cNvGraphicFramePr>
          <p:nvPr>
            <p:ph idx="1"/>
            <p:extLst>
              <p:ext uri="{D42A27DB-BD31-4B8C-83A1-F6EECF244321}">
                <p14:modId xmlns:p14="http://schemas.microsoft.com/office/powerpoint/2010/main" val="2224592666"/>
              </p:ext>
            </p:extLst>
          </p:nvPr>
        </p:nvGraphicFramePr>
        <p:xfrm>
          <a:off x="1450975" y="2016125"/>
          <a:ext cx="9642522" cy="2600322"/>
        </p:xfrm>
        <a:graphic>
          <a:graphicData uri="http://schemas.openxmlformats.org/drawingml/2006/table">
            <a:tbl>
              <a:tblPr firstRow="1" firstCol="1" bandRow="1">
                <a:tableStyleId>{5C22544A-7EE6-4342-B048-85BDC9FD1C3A}</a:tableStyleId>
              </a:tblPr>
              <a:tblGrid>
                <a:gridCol w="3120834">
                  <a:extLst>
                    <a:ext uri="{9D8B030D-6E8A-4147-A177-3AD203B41FA5}">
                      <a16:colId xmlns:a16="http://schemas.microsoft.com/office/drawing/2014/main" val="2808269849"/>
                    </a:ext>
                  </a:extLst>
                </a:gridCol>
                <a:gridCol w="3395966">
                  <a:extLst>
                    <a:ext uri="{9D8B030D-6E8A-4147-A177-3AD203B41FA5}">
                      <a16:colId xmlns:a16="http://schemas.microsoft.com/office/drawing/2014/main" val="3422992773"/>
                    </a:ext>
                  </a:extLst>
                </a:gridCol>
                <a:gridCol w="3125722">
                  <a:extLst>
                    <a:ext uri="{9D8B030D-6E8A-4147-A177-3AD203B41FA5}">
                      <a16:colId xmlns:a16="http://schemas.microsoft.com/office/drawing/2014/main" val="1363497026"/>
                    </a:ext>
                  </a:extLst>
                </a:gridCol>
              </a:tblGrid>
              <a:tr h="1033005">
                <a:tc>
                  <a:txBody>
                    <a:bodyPr/>
                    <a:lstStyle/>
                    <a:p>
                      <a:r>
                        <a:rPr lang="en-US" sz="1400">
                          <a:effectLst/>
                        </a:rPr>
                        <a:t>T-Foul Defensive </a:t>
                      </a:r>
                      <a:endParaRPr lang="en-US" dirty="0">
                        <a:effectLst/>
                      </a:endParaRPr>
                    </a:p>
                    <a:p>
                      <a:pPr lvl="0">
                        <a:buNone/>
                      </a:pPr>
                      <a:r>
                        <a:rPr lang="en-US" sz="1400">
                          <a:effectLst/>
                        </a:rPr>
                        <a:t>Player</a:t>
                      </a:r>
                      <a:endParaRPr lang="en-US">
                        <a:effectLst/>
                      </a:endParaRPr>
                    </a:p>
                    <a:p>
                      <a:endParaRPr lang="en-US">
                        <a:effectLst/>
                      </a:endParaRPr>
                    </a:p>
                  </a:txBody>
                  <a:tcPr marL="68580" marR="68580" marT="0" marB="0"/>
                </a:tc>
                <a:tc>
                  <a:txBody>
                    <a:bodyPr/>
                    <a:lstStyle/>
                    <a:p>
                      <a:pPr lvl="0">
                        <a:buNone/>
                      </a:pPr>
                      <a:r>
                        <a:rPr lang="en-US" sz="1400">
                          <a:effectLst/>
                        </a:rPr>
                        <a:t>T-Foul offensive </a:t>
                      </a:r>
                      <a:endParaRPr lang="en-US">
                        <a:effectLst/>
                      </a:endParaRPr>
                    </a:p>
                    <a:p>
                      <a:pPr lvl="0">
                        <a:buNone/>
                      </a:pPr>
                      <a:r>
                        <a:rPr lang="en-US" sz="1400">
                          <a:effectLst/>
                        </a:rPr>
                        <a:t>player</a:t>
                      </a:r>
                      <a:endParaRPr lang="en-US">
                        <a:effectLst/>
                      </a:endParaRPr>
                    </a:p>
                  </a:txBody>
                  <a:tcPr marL="68580" marR="68580" marT="0" marB="0"/>
                </a:tc>
                <a:tc>
                  <a:txBody>
                    <a:bodyPr/>
                    <a:lstStyle/>
                    <a:p>
                      <a:r>
                        <a:rPr lang="en-US" sz="1400">
                          <a:effectLst/>
                        </a:rPr>
                        <a:t>No team in </a:t>
                      </a:r>
                      <a:endParaRPr lang="en-US">
                        <a:effectLst/>
                      </a:endParaRPr>
                    </a:p>
                    <a:p>
                      <a:pPr lvl="0">
                        <a:buNone/>
                      </a:pPr>
                      <a:r>
                        <a:rPr lang="en-US" sz="1400">
                          <a:effectLst/>
                        </a:rPr>
                        <a:t>Ball Possession</a:t>
                      </a:r>
                      <a:endParaRPr lang="en-US">
                        <a:effectLst/>
                      </a:endParaRPr>
                    </a:p>
                  </a:txBody>
                  <a:tcPr marL="68580" marR="68580" marT="0" marB="0"/>
                </a:tc>
                <a:extLst>
                  <a:ext uri="{0D108BD9-81ED-4DB2-BD59-A6C34878D82A}">
                    <a16:rowId xmlns:a16="http://schemas.microsoft.com/office/drawing/2014/main" val="171360705"/>
                  </a:ext>
                </a:extLst>
              </a:tr>
              <a:tr h="522439">
                <a:tc>
                  <a:txBody>
                    <a:bodyPr/>
                    <a:lstStyle/>
                    <a:p>
                      <a:r>
                        <a:rPr lang="en-US" sz="1400">
                          <a:effectLst/>
                        </a:rPr>
                        <a:t>1 free throw</a:t>
                      </a:r>
                    </a:p>
                    <a:p>
                      <a:pPr lvl="0">
                        <a:buNone/>
                      </a:pPr>
                      <a:endParaRPr lang="en-US" sz="1400" dirty="0">
                        <a:effectLst/>
                      </a:endParaRPr>
                    </a:p>
                  </a:txBody>
                  <a:tcPr marL="68580" marR="68580" marT="0" marB="0"/>
                </a:tc>
                <a:tc>
                  <a:txBody>
                    <a:bodyPr/>
                    <a:lstStyle/>
                    <a:p>
                      <a:r>
                        <a:rPr lang="en-US" sz="1400">
                          <a:effectLst/>
                        </a:rPr>
                        <a:t>1 free throw</a:t>
                      </a:r>
                      <a:endParaRPr lang="en-US">
                        <a:effectLst/>
                      </a:endParaRPr>
                    </a:p>
                  </a:txBody>
                  <a:tcPr marL="68580" marR="68580" marT="0" marB="0"/>
                </a:tc>
                <a:tc>
                  <a:txBody>
                    <a:bodyPr/>
                    <a:lstStyle/>
                    <a:p>
                      <a:r>
                        <a:rPr lang="en-US" sz="1400">
                          <a:effectLst/>
                        </a:rPr>
                        <a:t>1 free throw</a:t>
                      </a:r>
                      <a:endParaRPr lang="en-US">
                        <a:effectLst/>
                      </a:endParaRPr>
                    </a:p>
                  </a:txBody>
                  <a:tcPr marL="68580" marR="68580" marT="0" marB="0"/>
                </a:tc>
                <a:extLst>
                  <a:ext uri="{0D108BD9-81ED-4DB2-BD59-A6C34878D82A}">
                    <a16:rowId xmlns:a16="http://schemas.microsoft.com/office/drawing/2014/main" val="636063242"/>
                  </a:ext>
                </a:extLst>
              </a:tr>
              <a:tr h="522439">
                <a:tc>
                  <a:txBody>
                    <a:bodyPr/>
                    <a:lstStyle/>
                    <a:p>
                      <a:r>
                        <a:rPr lang="en-US" sz="1400">
                          <a:effectLst/>
                        </a:rPr>
                        <a:t>Possession for offensive team</a:t>
                      </a:r>
                    </a:p>
                    <a:p>
                      <a:pPr lvl="0">
                        <a:buNone/>
                      </a:pPr>
                      <a:endParaRPr lang="en-US" sz="1400" dirty="0">
                        <a:effectLst/>
                      </a:endParaRPr>
                    </a:p>
                  </a:txBody>
                  <a:tcPr marL="68580" marR="68580" marT="0" marB="0"/>
                </a:tc>
                <a:tc>
                  <a:txBody>
                    <a:bodyPr/>
                    <a:lstStyle/>
                    <a:p>
                      <a:r>
                        <a:rPr lang="en-US" sz="1400">
                          <a:effectLst/>
                        </a:rPr>
                        <a:t>Possession for Offensive team</a:t>
                      </a:r>
                      <a:endParaRPr lang="en-US">
                        <a:effectLst/>
                      </a:endParaRPr>
                    </a:p>
                  </a:txBody>
                  <a:tcPr marL="68580" marR="68580" marT="0" marB="0"/>
                </a:tc>
                <a:tc>
                  <a:txBody>
                    <a:bodyPr/>
                    <a:lstStyle/>
                    <a:p>
                      <a:r>
                        <a:rPr lang="en-US" sz="1400">
                          <a:effectLst/>
                        </a:rPr>
                        <a:t>Possession for the last defensive team</a:t>
                      </a:r>
                      <a:endParaRPr lang="en-US">
                        <a:effectLst/>
                      </a:endParaRPr>
                    </a:p>
                  </a:txBody>
                  <a:tcPr marL="68580" marR="68580" marT="0" marB="0"/>
                </a:tc>
                <a:extLst>
                  <a:ext uri="{0D108BD9-81ED-4DB2-BD59-A6C34878D82A}">
                    <a16:rowId xmlns:a16="http://schemas.microsoft.com/office/drawing/2014/main" val="1551335809"/>
                  </a:ext>
                </a:extLst>
              </a:tr>
              <a:tr h="522439">
                <a:tc>
                  <a:txBody>
                    <a:bodyPr/>
                    <a:lstStyle/>
                    <a:p>
                      <a:r>
                        <a:rPr lang="en-US" sz="1400">
                          <a:effectLst/>
                        </a:rPr>
                        <a:t>Shot clock reset to 12sec</a:t>
                      </a:r>
                    </a:p>
                    <a:p>
                      <a:pPr lvl="0">
                        <a:buNone/>
                      </a:pPr>
                      <a:endParaRPr lang="en-US" sz="1400" dirty="0">
                        <a:effectLst/>
                      </a:endParaRPr>
                    </a:p>
                  </a:txBody>
                  <a:tcPr marL="68580" marR="68580" marT="0" marB="0"/>
                </a:tc>
                <a:tc>
                  <a:txBody>
                    <a:bodyPr/>
                    <a:lstStyle/>
                    <a:p>
                      <a:r>
                        <a:rPr lang="en-US" sz="1400">
                          <a:effectLst/>
                        </a:rPr>
                        <a:t>No reset of shot clock</a:t>
                      </a:r>
                      <a:endParaRPr lang="en-US">
                        <a:effectLst/>
                      </a:endParaRPr>
                    </a:p>
                  </a:txBody>
                  <a:tcPr marL="68580" marR="68580" marT="0" marB="0"/>
                </a:tc>
                <a:tc>
                  <a:txBody>
                    <a:bodyPr/>
                    <a:lstStyle/>
                    <a:p>
                      <a:r>
                        <a:rPr lang="en-US" sz="1400">
                          <a:effectLst/>
                        </a:rPr>
                        <a:t>Shot clock reset to 12sec</a:t>
                      </a:r>
                      <a:endParaRPr lang="en-US">
                        <a:effectLst/>
                      </a:endParaRPr>
                    </a:p>
                  </a:txBody>
                  <a:tcPr marL="68580" marR="68580" marT="0" marB="0"/>
                </a:tc>
                <a:extLst>
                  <a:ext uri="{0D108BD9-81ED-4DB2-BD59-A6C34878D82A}">
                    <a16:rowId xmlns:a16="http://schemas.microsoft.com/office/drawing/2014/main" val="2280528259"/>
                  </a:ext>
                </a:extLst>
              </a:tr>
            </a:tbl>
          </a:graphicData>
        </a:graphic>
      </p:graphicFrame>
      <p:sp>
        <p:nvSpPr>
          <p:cNvPr id="6" name="TextBox 5">
            <a:extLst>
              <a:ext uri="{FF2B5EF4-FFF2-40B4-BE49-F238E27FC236}">
                <a16:creationId xmlns:a16="http://schemas.microsoft.com/office/drawing/2014/main" id="{CBB23450-E5DE-4CCE-B15C-344AA1DE4A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07321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1BC0-6E1F-4396-BB10-105921B7ADC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695492D-03D2-435B-8D9C-F005016D90F6}"/>
              </a:ext>
            </a:extLst>
          </p:cNvPr>
          <p:cNvSpPr>
            <a:spLocks noGrp="1"/>
          </p:cNvSpPr>
          <p:nvPr>
            <p:ph idx="1"/>
          </p:nvPr>
        </p:nvSpPr>
        <p:spPr/>
        <p:txBody>
          <a:bodyPr>
            <a:normAutofit/>
          </a:bodyPr>
          <a:lstStyle/>
          <a:p>
            <a:pPr algn="ctr"/>
            <a:br>
              <a:rPr lang="en-US" dirty="0"/>
            </a:br>
            <a:r>
              <a:rPr lang="en-US" b="1" dirty="0">
                <a:ea typeface="+mn-lt"/>
                <a:cs typeface="+mn-lt"/>
              </a:rPr>
              <a:t>The Game is:</a:t>
            </a:r>
            <a:endParaRPr lang="en-US" dirty="0">
              <a:ea typeface="+mn-lt"/>
              <a:cs typeface="+mn-lt"/>
            </a:endParaRPr>
          </a:p>
          <a:p>
            <a:pPr algn="ctr"/>
            <a:r>
              <a:rPr lang="en-US" b="1" dirty="0">
                <a:ea typeface="+mn-lt"/>
                <a:cs typeface="+mn-lt"/>
              </a:rPr>
              <a:t>Simple</a:t>
            </a:r>
            <a:endParaRPr lang="en-US" dirty="0"/>
          </a:p>
          <a:p>
            <a:pPr algn="ctr"/>
            <a:r>
              <a:rPr lang="en-US" dirty="0">
                <a:ea typeface="+mn-lt"/>
                <a:cs typeface="+mn-lt"/>
              </a:rPr>
              <a:t>1 hoop,</a:t>
            </a:r>
            <a:endParaRPr lang="en-US" dirty="0"/>
          </a:p>
          <a:p>
            <a:pPr algn="ctr"/>
            <a:r>
              <a:rPr lang="en-US" dirty="0">
                <a:ea typeface="+mn-lt"/>
                <a:cs typeface="+mn-lt"/>
              </a:rPr>
              <a:t>1 half court</a:t>
            </a:r>
            <a:endParaRPr lang="en-US" dirty="0"/>
          </a:p>
          <a:p>
            <a:pPr algn="ctr"/>
            <a:r>
              <a:rPr lang="en-US" dirty="0">
                <a:ea typeface="+mn-lt"/>
                <a:cs typeface="+mn-lt"/>
              </a:rPr>
              <a:t>2 teams of 3 + 1 sub each</a:t>
            </a:r>
            <a:endParaRPr lang="en-US" dirty="0"/>
          </a:p>
          <a:p>
            <a:endParaRPr lang="en-US" dirty="0"/>
          </a:p>
        </p:txBody>
      </p:sp>
      <p:pic>
        <p:nvPicPr>
          <p:cNvPr id="7" name="Picture 7" descr="A basketball player with a football ball&#10;&#10;Description generated with very high confidence">
            <a:extLst>
              <a:ext uri="{FF2B5EF4-FFF2-40B4-BE49-F238E27FC236}">
                <a16:creationId xmlns:a16="http://schemas.microsoft.com/office/drawing/2014/main" id="{A9D2D596-1254-4558-BDE5-0C7391B9EA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89688" y="2313048"/>
            <a:ext cx="2600325" cy="1743076"/>
          </a:xfrm>
          <a:prstGeom prst="rect">
            <a:avLst/>
          </a:prstGeom>
        </p:spPr>
      </p:pic>
      <p:sp>
        <p:nvSpPr>
          <p:cNvPr id="8" name="TextBox 7">
            <a:extLst>
              <a:ext uri="{FF2B5EF4-FFF2-40B4-BE49-F238E27FC236}">
                <a16:creationId xmlns:a16="http://schemas.microsoft.com/office/drawing/2014/main" id="{2D4A8245-11BA-403C-BC91-D08B8E8173D3}"/>
              </a:ext>
            </a:extLst>
          </p:cNvPr>
          <p:cNvSpPr txBox="1"/>
          <p:nvPr/>
        </p:nvSpPr>
        <p:spPr>
          <a:xfrm>
            <a:off x="1589688" y="4056124"/>
            <a:ext cx="2600325" cy="317500"/>
          </a:xfrm>
          <a:prstGeom prst="rect">
            <a:avLst/>
          </a:prstGeom>
        </p:spPr>
        <p:txBody>
          <a:bodyPr anchor="t">
            <a:noAutofit/>
          </a:bodyPr>
          <a:lstStyle/>
          <a:p>
            <a:endParaRPr lang="en-US" sz="1801" dirty="0"/>
          </a:p>
        </p:txBody>
      </p:sp>
    </p:spTree>
    <p:extLst>
      <p:ext uri="{BB962C8B-B14F-4D97-AF65-F5344CB8AC3E}">
        <p14:creationId xmlns:p14="http://schemas.microsoft.com/office/powerpoint/2010/main" val="88487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2"/>
            <a:ext cx="1219169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15" name="Straight Connector 1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9"/>
            <a:ext cx="41773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80F1AFB-1D20-498D-A20F-955D3F633E39}"/>
              </a:ext>
            </a:extLst>
          </p:cNvPr>
          <p:cNvSpPr>
            <a:spLocks noGrp="1"/>
          </p:cNvSpPr>
          <p:nvPr>
            <p:ph type="title"/>
          </p:nvPr>
        </p:nvSpPr>
        <p:spPr>
          <a:xfrm>
            <a:off x="1451581" y="804521"/>
            <a:ext cx="4176510" cy="1049236"/>
          </a:xfrm>
        </p:spPr>
        <p:txBody>
          <a:bodyPr>
            <a:normAutofit/>
          </a:bodyPr>
          <a:lstStyle/>
          <a:p>
            <a:pPr algn="ctr"/>
            <a:r>
              <a:rPr lang="en-US" dirty="0"/>
              <a:t>So what's the difference</a:t>
            </a:r>
          </a:p>
        </p:txBody>
      </p:sp>
      <p:sp>
        <p:nvSpPr>
          <p:cNvPr id="17" name="Rectangle 1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7"/>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a:p>
        </p:txBody>
      </p:sp>
      <p:pic>
        <p:nvPicPr>
          <p:cNvPr id="19" name="Picture 1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2"/>
            <a:ext cx="12192000" cy="742949"/>
          </a:xfrm>
          <a:prstGeom prst="rect">
            <a:avLst/>
          </a:prstGeom>
        </p:spPr>
      </p:pic>
      <p:cxnSp>
        <p:nvCxnSpPr>
          <p:cNvPr id="21" name="Straight Connector 2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4">
            <a:extLst>
              <a:ext uri="{FF2B5EF4-FFF2-40B4-BE49-F238E27FC236}">
                <a16:creationId xmlns:a16="http://schemas.microsoft.com/office/drawing/2014/main" id="{C5B5A3CE-32D1-4ECB-ADEC-7357B665F8AF}"/>
              </a:ext>
            </a:extLst>
          </p:cNvPr>
          <p:cNvGraphicFramePr>
            <a:graphicFrameLocks/>
          </p:cNvGraphicFramePr>
          <p:nvPr/>
        </p:nvGraphicFramePr>
        <p:xfrm>
          <a:off x="6094413" y="944614"/>
          <a:ext cx="4960443" cy="4382700"/>
        </p:xfrm>
        <a:graphic>
          <a:graphicData uri="http://schemas.openxmlformats.org/drawingml/2006/table">
            <a:tbl>
              <a:tblPr firstRow="1" bandRow="1">
                <a:tableStyleId>{5C22544A-7EE6-4342-B048-85BDC9FD1C3A}</a:tableStyleId>
              </a:tblPr>
              <a:tblGrid>
                <a:gridCol w="1824914">
                  <a:extLst>
                    <a:ext uri="{9D8B030D-6E8A-4147-A177-3AD203B41FA5}">
                      <a16:colId xmlns:a16="http://schemas.microsoft.com/office/drawing/2014/main" val="1095817515"/>
                    </a:ext>
                  </a:extLst>
                </a:gridCol>
                <a:gridCol w="1571429">
                  <a:extLst>
                    <a:ext uri="{9D8B030D-6E8A-4147-A177-3AD203B41FA5}">
                      <a16:colId xmlns:a16="http://schemas.microsoft.com/office/drawing/2014/main" val="600538229"/>
                    </a:ext>
                  </a:extLst>
                </a:gridCol>
                <a:gridCol w="1564100">
                  <a:extLst>
                    <a:ext uri="{9D8B030D-6E8A-4147-A177-3AD203B41FA5}">
                      <a16:colId xmlns:a16="http://schemas.microsoft.com/office/drawing/2014/main" val="737097383"/>
                    </a:ext>
                  </a:extLst>
                </a:gridCol>
              </a:tblGrid>
              <a:tr h="438270">
                <a:tc>
                  <a:txBody>
                    <a:bodyPr/>
                    <a:lstStyle/>
                    <a:p>
                      <a:pPr algn="l" fontAlgn="base"/>
                      <a:r>
                        <a:rPr lang="en-US" sz="1100" cap="all">
                          <a:effectLst/>
                        </a:rPr>
                        <a:t>RULE</a:t>
                      </a:r>
                      <a:endParaRPr lang="en-US" sz="1100" b="1" cap="all">
                        <a:effectLst/>
                        <a:latin typeface="UnitedSansReg"/>
                      </a:endParaRPr>
                    </a:p>
                  </a:txBody>
                  <a:tcPr marL="130437" marR="130437" marT="130437" marB="130437" anchor="ctr"/>
                </a:tc>
                <a:tc>
                  <a:txBody>
                    <a:bodyPr/>
                    <a:lstStyle/>
                    <a:p>
                      <a:pPr algn="l" fontAlgn="base"/>
                      <a:r>
                        <a:rPr lang="en-US" sz="1100" cap="all">
                          <a:effectLst/>
                        </a:rPr>
                        <a:t>3X3</a:t>
                      </a:r>
                      <a:endParaRPr lang="en-US" sz="1100" b="1" cap="all">
                        <a:effectLst/>
                        <a:latin typeface="UnitedSansReg"/>
                      </a:endParaRPr>
                    </a:p>
                  </a:txBody>
                  <a:tcPr marL="130437" marR="130437" marT="130437" marB="130437" anchor="ctr"/>
                </a:tc>
                <a:tc>
                  <a:txBody>
                    <a:bodyPr/>
                    <a:lstStyle/>
                    <a:p>
                      <a:pPr algn="l" fontAlgn="base"/>
                      <a:r>
                        <a:rPr lang="en-US" sz="1100" cap="all">
                          <a:effectLst/>
                        </a:rPr>
                        <a:t>5V5</a:t>
                      </a:r>
                      <a:endParaRPr lang="en-US" sz="1100" b="1" cap="all">
                        <a:effectLst/>
                        <a:latin typeface="UnitedSansReg"/>
                      </a:endParaRPr>
                    </a:p>
                  </a:txBody>
                  <a:tcPr marL="130437" marR="130437" marT="130437" marB="130437" anchor="ctr"/>
                </a:tc>
                <a:extLst>
                  <a:ext uri="{0D108BD9-81ED-4DB2-BD59-A6C34878D82A}">
                    <a16:rowId xmlns:a16="http://schemas.microsoft.com/office/drawing/2014/main" val="1116414573"/>
                  </a:ext>
                </a:extLst>
              </a:tr>
              <a:tr h="438270">
                <a:tc>
                  <a:txBody>
                    <a:bodyPr/>
                    <a:lstStyle/>
                    <a:p>
                      <a:pPr algn="l" fontAlgn="base"/>
                      <a:r>
                        <a:rPr lang="en-US" sz="1100" cap="all">
                          <a:effectLst/>
                        </a:rPr>
                        <a:t>HOOP</a:t>
                      </a:r>
                      <a:endParaRPr lang="en-US" sz="1100" b="0" cap="all">
                        <a:effectLst/>
                        <a:latin typeface="Roboto"/>
                      </a:endParaRPr>
                    </a:p>
                  </a:txBody>
                  <a:tcPr marL="130437" marR="130437" marT="130437" marB="130437" anchor="ctr"/>
                </a:tc>
                <a:tc>
                  <a:txBody>
                    <a:bodyPr/>
                    <a:lstStyle/>
                    <a:p>
                      <a:pPr algn="l" fontAlgn="base"/>
                      <a:r>
                        <a:rPr lang="en-US" sz="1100" cap="all">
                          <a:effectLst/>
                        </a:rPr>
                        <a:t>1</a:t>
                      </a:r>
                      <a:endParaRPr lang="en-US" sz="1100" b="1" cap="all">
                        <a:effectLst/>
                        <a:latin typeface="Roboto"/>
                      </a:endParaRPr>
                    </a:p>
                  </a:txBody>
                  <a:tcPr marL="130437" marR="130437" marT="130437" marB="130437" anchor="ctr"/>
                </a:tc>
                <a:tc>
                  <a:txBody>
                    <a:bodyPr/>
                    <a:lstStyle/>
                    <a:p>
                      <a:pPr algn="l" fontAlgn="base"/>
                      <a:r>
                        <a:rPr lang="en-US" sz="1100" cap="all">
                          <a:effectLst/>
                        </a:rPr>
                        <a:t>2</a:t>
                      </a:r>
                      <a:endParaRPr lang="en-US" sz="1100" b="1" cap="all">
                        <a:effectLst/>
                        <a:latin typeface="Roboto"/>
                      </a:endParaRPr>
                    </a:p>
                  </a:txBody>
                  <a:tcPr marL="130437" marR="130437" marT="130437" marB="130437" anchor="ctr"/>
                </a:tc>
                <a:extLst>
                  <a:ext uri="{0D108BD9-81ED-4DB2-BD59-A6C34878D82A}">
                    <a16:rowId xmlns:a16="http://schemas.microsoft.com/office/drawing/2014/main" val="3775310633"/>
                  </a:ext>
                </a:extLst>
              </a:tr>
              <a:tr h="438270">
                <a:tc>
                  <a:txBody>
                    <a:bodyPr/>
                    <a:lstStyle/>
                    <a:p>
                      <a:pPr algn="l" fontAlgn="base"/>
                      <a:r>
                        <a:rPr lang="en-US" sz="1100" cap="all">
                          <a:effectLst/>
                        </a:rPr>
                        <a:t>COURT</a:t>
                      </a:r>
                      <a:endParaRPr lang="en-US" sz="1100" b="0" cap="all">
                        <a:effectLst/>
                        <a:latin typeface="Roboto"/>
                      </a:endParaRPr>
                    </a:p>
                  </a:txBody>
                  <a:tcPr marL="130437" marR="130437" marT="130437" marB="130437" anchor="ctr"/>
                </a:tc>
                <a:tc>
                  <a:txBody>
                    <a:bodyPr/>
                    <a:lstStyle/>
                    <a:p>
                      <a:pPr algn="l" fontAlgn="base"/>
                      <a:r>
                        <a:rPr lang="en-US" sz="1100" cap="all">
                          <a:effectLst/>
                        </a:rPr>
                        <a:t>HALF</a:t>
                      </a:r>
                      <a:endParaRPr lang="en-US" sz="1100" b="1" cap="all">
                        <a:effectLst/>
                        <a:latin typeface="Roboto"/>
                      </a:endParaRPr>
                    </a:p>
                  </a:txBody>
                  <a:tcPr marL="130437" marR="130437" marT="130437" marB="130437" anchor="ctr"/>
                </a:tc>
                <a:tc>
                  <a:txBody>
                    <a:bodyPr/>
                    <a:lstStyle/>
                    <a:p>
                      <a:pPr algn="l" fontAlgn="base"/>
                      <a:r>
                        <a:rPr lang="en-US" sz="1100" cap="all">
                          <a:effectLst/>
                        </a:rPr>
                        <a:t>FULL</a:t>
                      </a:r>
                      <a:endParaRPr lang="en-US" sz="1100" b="1" cap="all">
                        <a:effectLst/>
                        <a:latin typeface="Roboto"/>
                      </a:endParaRPr>
                    </a:p>
                  </a:txBody>
                  <a:tcPr marL="130437" marR="130437" marT="130437" marB="130437" anchor="ctr"/>
                </a:tc>
                <a:extLst>
                  <a:ext uri="{0D108BD9-81ED-4DB2-BD59-A6C34878D82A}">
                    <a16:rowId xmlns:a16="http://schemas.microsoft.com/office/drawing/2014/main" val="1224458996"/>
                  </a:ext>
                </a:extLst>
              </a:tr>
              <a:tr h="438270">
                <a:tc>
                  <a:txBody>
                    <a:bodyPr/>
                    <a:lstStyle/>
                    <a:p>
                      <a:pPr algn="l" fontAlgn="base"/>
                      <a:r>
                        <a:rPr lang="en-US" sz="1100" cap="all">
                          <a:effectLst/>
                        </a:rPr>
                        <a:t>PLAYERS</a:t>
                      </a:r>
                      <a:endParaRPr lang="en-US" sz="1100" b="0" cap="all">
                        <a:effectLst/>
                        <a:latin typeface="Roboto"/>
                      </a:endParaRPr>
                    </a:p>
                  </a:txBody>
                  <a:tcPr marL="130437" marR="130437" marT="130437" marB="130437" anchor="ctr"/>
                </a:tc>
                <a:tc>
                  <a:txBody>
                    <a:bodyPr/>
                    <a:lstStyle/>
                    <a:p>
                      <a:pPr algn="l" fontAlgn="base"/>
                      <a:r>
                        <a:rPr lang="en-US" sz="1100" cap="all">
                          <a:effectLst/>
                        </a:rPr>
                        <a:t>3-A-SIDE</a:t>
                      </a:r>
                      <a:endParaRPr lang="en-US" sz="1100" b="1" cap="all">
                        <a:effectLst/>
                        <a:latin typeface="Roboto"/>
                      </a:endParaRPr>
                    </a:p>
                  </a:txBody>
                  <a:tcPr marL="130437" marR="130437" marT="130437" marB="130437" anchor="ctr"/>
                </a:tc>
                <a:tc>
                  <a:txBody>
                    <a:bodyPr/>
                    <a:lstStyle/>
                    <a:p>
                      <a:pPr algn="l" fontAlgn="base"/>
                      <a:r>
                        <a:rPr lang="en-US" sz="1100" cap="all">
                          <a:effectLst/>
                        </a:rPr>
                        <a:t>5-A-SIDE</a:t>
                      </a:r>
                      <a:endParaRPr lang="en-US" sz="1100" b="1" cap="all">
                        <a:effectLst/>
                        <a:latin typeface="Roboto"/>
                      </a:endParaRPr>
                    </a:p>
                  </a:txBody>
                  <a:tcPr marL="130437" marR="130437" marT="130437" marB="130437" anchor="ctr"/>
                </a:tc>
                <a:extLst>
                  <a:ext uri="{0D108BD9-81ED-4DB2-BD59-A6C34878D82A}">
                    <a16:rowId xmlns:a16="http://schemas.microsoft.com/office/drawing/2014/main" val="3066965168"/>
                  </a:ext>
                </a:extLst>
              </a:tr>
              <a:tr h="438270">
                <a:tc>
                  <a:txBody>
                    <a:bodyPr/>
                    <a:lstStyle/>
                    <a:p>
                      <a:pPr algn="l" fontAlgn="base"/>
                      <a:r>
                        <a:rPr lang="en-US" sz="1100" cap="all">
                          <a:effectLst/>
                        </a:rPr>
                        <a:t>BALL</a:t>
                      </a:r>
                      <a:endParaRPr lang="en-US" sz="1100" b="0" cap="all">
                        <a:effectLst/>
                        <a:latin typeface="Roboto"/>
                      </a:endParaRPr>
                    </a:p>
                  </a:txBody>
                  <a:tcPr marL="130437" marR="130437" marT="130437" marB="130437" anchor="ctr"/>
                </a:tc>
                <a:tc>
                  <a:txBody>
                    <a:bodyPr/>
                    <a:lstStyle/>
                    <a:p>
                      <a:pPr algn="l" fontAlgn="base"/>
                      <a:r>
                        <a:rPr lang="en-US" sz="1100" cap="all">
                          <a:effectLst/>
                        </a:rPr>
                        <a:t>3X3</a:t>
                      </a:r>
                      <a:endParaRPr lang="en-US" sz="1100" b="1" cap="all">
                        <a:effectLst/>
                        <a:latin typeface="Roboto"/>
                      </a:endParaRPr>
                    </a:p>
                  </a:txBody>
                  <a:tcPr marL="130437" marR="130437" marT="130437" marB="130437" anchor="ctr"/>
                </a:tc>
                <a:tc>
                  <a:txBody>
                    <a:bodyPr/>
                    <a:lstStyle/>
                    <a:p>
                      <a:pPr algn="l" fontAlgn="base"/>
                      <a:r>
                        <a:rPr lang="en-US" sz="1100" cap="all">
                          <a:effectLst/>
                        </a:rPr>
                        <a:t>5V5</a:t>
                      </a:r>
                      <a:endParaRPr lang="en-US" sz="1100" b="1" cap="all">
                        <a:effectLst/>
                        <a:latin typeface="Roboto"/>
                      </a:endParaRPr>
                    </a:p>
                  </a:txBody>
                  <a:tcPr marL="130437" marR="130437" marT="130437" marB="130437" anchor="ctr"/>
                </a:tc>
                <a:extLst>
                  <a:ext uri="{0D108BD9-81ED-4DB2-BD59-A6C34878D82A}">
                    <a16:rowId xmlns:a16="http://schemas.microsoft.com/office/drawing/2014/main" val="4283718900"/>
                  </a:ext>
                </a:extLst>
              </a:tr>
              <a:tr h="438270">
                <a:tc>
                  <a:txBody>
                    <a:bodyPr/>
                    <a:lstStyle/>
                    <a:p>
                      <a:pPr algn="l" fontAlgn="base"/>
                      <a:r>
                        <a:rPr lang="en-US" sz="1100" cap="all">
                          <a:effectLst/>
                        </a:rPr>
                        <a:t>PLAYING TIME</a:t>
                      </a:r>
                      <a:endParaRPr lang="en-US" sz="1100" b="0" cap="all">
                        <a:effectLst/>
                        <a:latin typeface="Roboto"/>
                      </a:endParaRPr>
                    </a:p>
                  </a:txBody>
                  <a:tcPr marL="130437" marR="130437" marT="130437" marB="130437" anchor="ctr"/>
                </a:tc>
                <a:tc>
                  <a:txBody>
                    <a:bodyPr/>
                    <a:lstStyle/>
                    <a:p>
                      <a:pPr algn="l" fontAlgn="base"/>
                      <a:r>
                        <a:rPr lang="en-US" sz="1100" cap="all">
                          <a:effectLst/>
                        </a:rPr>
                        <a:t>10'</a:t>
                      </a:r>
                      <a:endParaRPr lang="en-US" sz="1100" b="1" cap="all">
                        <a:effectLst/>
                        <a:latin typeface="Roboto"/>
                      </a:endParaRPr>
                    </a:p>
                  </a:txBody>
                  <a:tcPr marL="130437" marR="130437" marT="130437" marB="130437" anchor="ctr"/>
                </a:tc>
                <a:tc>
                  <a:txBody>
                    <a:bodyPr/>
                    <a:lstStyle/>
                    <a:p>
                      <a:pPr algn="l" fontAlgn="base"/>
                      <a:r>
                        <a:rPr lang="en-US" sz="1100" cap="all">
                          <a:effectLst/>
                        </a:rPr>
                        <a:t>4 X 10'</a:t>
                      </a:r>
                      <a:endParaRPr lang="en-US" sz="1100" b="1" cap="all">
                        <a:effectLst/>
                        <a:latin typeface="Roboto"/>
                      </a:endParaRPr>
                    </a:p>
                  </a:txBody>
                  <a:tcPr marL="130437" marR="130437" marT="130437" marB="130437" anchor="ctr"/>
                </a:tc>
                <a:extLst>
                  <a:ext uri="{0D108BD9-81ED-4DB2-BD59-A6C34878D82A}">
                    <a16:rowId xmlns:a16="http://schemas.microsoft.com/office/drawing/2014/main" val="1487610209"/>
                  </a:ext>
                </a:extLst>
              </a:tr>
              <a:tr h="438270">
                <a:tc>
                  <a:txBody>
                    <a:bodyPr/>
                    <a:lstStyle/>
                    <a:p>
                      <a:pPr algn="l" fontAlgn="base"/>
                      <a:r>
                        <a:rPr lang="en-US" sz="1100" cap="all">
                          <a:effectLst/>
                        </a:rPr>
                        <a:t>GAME OVER</a:t>
                      </a:r>
                      <a:endParaRPr lang="en-US" sz="1100" b="0" cap="all">
                        <a:effectLst/>
                        <a:latin typeface="Roboto"/>
                      </a:endParaRPr>
                    </a:p>
                  </a:txBody>
                  <a:tcPr marL="130437" marR="130437" marT="130437" marB="130437" anchor="ctr"/>
                </a:tc>
                <a:tc>
                  <a:txBody>
                    <a:bodyPr/>
                    <a:lstStyle/>
                    <a:p>
                      <a:pPr algn="l" fontAlgn="base"/>
                      <a:r>
                        <a:rPr lang="en-US" sz="1100" cap="all">
                          <a:effectLst/>
                        </a:rPr>
                        <a:t>21 PTS</a:t>
                      </a:r>
                      <a:endParaRPr lang="en-US" sz="1100" b="1" cap="all">
                        <a:effectLst/>
                        <a:latin typeface="Roboto"/>
                      </a:endParaRPr>
                    </a:p>
                  </a:txBody>
                  <a:tcPr marL="130437" marR="130437" marT="130437" marB="130437" anchor="ctr"/>
                </a:tc>
                <a:tc>
                  <a:txBody>
                    <a:bodyPr/>
                    <a:lstStyle/>
                    <a:p>
                      <a:pPr algn="l" fontAlgn="base"/>
                      <a:r>
                        <a:rPr lang="en-US" sz="1100" cap="all">
                          <a:effectLst/>
                        </a:rPr>
                        <a:t>N/A</a:t>
                      </a:r>
                      <a:endParaRPr lang="en-US" sz="1100" b="1" cap="all">
                        <a:effectLst/>
                        <a:latin typeface="Roboto"/>
                      </a:endParaRPr>
                    </a:p>
                  </a:txBody>
                  <a:tcPr marL="130437" marR="130437" marT="130437" marB="130437" anchor="ctr"/>
                </a:tc>
                <a:extLst>
                  <a:ext uri="{0D108BD9-81ED-4DB2-BD59-A6C34878D82A}">
                    <a16:rowId xmlns:a16="http://schemas.microsoft.com/office/drawing/2014/main" val="1461531092"/>
                  </a:ext>
                </a:extLst>
              </a:tr>
              <a:tr h="438270">
                <a:tc>
                  <a:txBody>
                    <a:bodyPr/>
                    <a:lstStyle/>
                    <a:p>
                      <a:pPr algn="l" fontAlgn="base"/>
                      <a:r>
                        <a:rPr lang="en-US" sz="1100" cap="all">
                          <a:effectLst/>
                        </a:rPr>
                        <a:t>SHOT-CLOCK</a:t>
                      </a:r>
                      <a:endParaRPr lang="en-US" sz="1100" b="0" cap="all">
                        <a:effectLst/>
                        <a:latin typeface="Roboto"/>
                      </a:endParaRPr>
                    </a:p>
                  </a:txBody>
                  <a:tcPr marL="130437" marR="130437" marT="130437" marB="130437" anchor="ctr"/>
                </a:tc>
                <a:tc>
                  <a:txBody>
                    <a:bodyPr/>
                    <a:lstStyle/>
                    <a:p>
                      <a:pPr algn="l" fontAlgn="base"/>
                      <a:r>
                        <a:rPr lang="en-US" sz="1100" cap="all">
                          <a:effectLst/>
                        </a:rPr>
                        <a:t>12"</a:t>
                      </a:r>
                      <a:endParaRPr lang="en-US" sz="1100" b="1" cap="all">
                        <a:effectLst/>
                        <a:latin typeface="Roboto"/>
                      </a:endParaRPr>
                    </a:p>
                  </a:txBody>
                  <a:tcPr marL="130437" marR="130437" marT="130437" marB="130437" anchor="ctr"/>
                </a:tc>
                <a:tc>
                  <a:txBody>
                    <a:bodyPr/>
                    <a:lstStyle/>
                    <a:p>
                      <a:pPr algn="l" fontAlgn="base"/>
                      <a:r>
                        <a:rPr lang="en-US" sz="1100" cap="all">
                          <a:effectLst/>
                        </a:rPr>
                        <a:t>24"</a:t>
                      </a:r>
                      <a:endParaRPr lang="en-US" sz="1100" b="1" cap="all">
                        <a:effectLst/>
                        <a:latin typeface="Roboto"/>
                      </a:endParaRPr>
                    </a:p>
                  </a:txBody>
                  <a:tcPr marL="130437" marR="130437" marT="130437" marB="130437" anchor="ctr"/>
                </a:tc>
                <a:extLst>
                  <a:ext uri="{0D108BD9-81ED-4DB2-BD59-A6C34878D82A}">
                    <a16:rowId xmlns:a16="http://schemas.microsoft.com/office/drawing/2014/main" val="861064183"/>
                  </a:ext>
                </a:extLst>
              </a:tr>
              <a:tr h="438270">
                <a:tc>
                  <a:txBody>
                    <a:bodyPr/>
                    <a:lstStyle/>
                    <a:p>
                      <a:pPr algn="l" fontAlgn="base"/>
                      <a:r>
                        <a:rPr lang="en-US" sz="1100" cap="all">
                          <a:effectLst/>
                        </a:rPr>
                        <a:t>FIELD GOALS</a:t>
                      </a:r>
                      <a:endParaRPr lang="en-US" sz="1100" b="0" cap="all">
                        <a:effectLst/>
                        <a:latin typeface="Roboto"/>
                      </a:endParaRPr>
                    </a:p>
                  </a:txBody>
                  <a:tcPr marL="130437" marR="130437" marT="130437" marB="130437" anchor="ctr"/>
                </a:tc>
                <a:tc>
                  <a:txBody>
                    <a:bodyPr/>
                    <a:lstStyle/>
                    <a:p>
                      <a:pPr algn="l" fontAlgn="base"/>
                      <a:r>
                        <a:rPr lang="en-US" sz="1100" cap="all">
                          <a:effectLst/>
                        </a:rPr>
                        <a:t>1 OR 2 PTS</a:t>
                      </a:r>
                      <a:endParaRPr lang="en-US" sz="1100" b="1" cap="all">
                        <a:effectLst/>
                        <a:latin typeface="Roboto"/>
                      </a:endParaRPr>
                    </a:p>
                  </a:txBody>
                  <a:tcPr marL="130437" marR="130437" marT="130437" marB="130437" anchor="ctr"/>
                </a:tc>
                <a:tc>
                  <a:txBody>
                    <a:bodyPr/>
                    <a:lstStyle/>
                    <a:p>
                      <a:pPr algn="l" fontAlgn="base"/>
                      <a:r>
                        <a:rPr lang="en-US" sz="1100" cap="all">
                          <a:effectLst/>
                        </a:rPr>
                        <a:t>2 OR 3 PTS</a:t>
                      </a:r>
                      <a:endParaRPr lang="en-US" sz="1100" b="1" cap="all">
                        <a:effectLst/>
                        <a:latin typeface="Roboto"/>
                      </a:endParaRPr>
                    </a:p>
                  </a:txBody>
                  <a:tcPr marL="130437" marR="130437" marT="130437" marB="130437" anchor="ctr"/>
                </a:tc>
                <a:extLst>
                  <a:ext uri="{0D108BD9-81ED-4DB2-BD59-A6C34878D82A}">
                    <a16:rowId xmlns:a16="http://schemas.microsoft.com/office/drawing/2014/main" val="1664176949"/>
                  </a:ext>
                </a:extLst>
              </a:tr>
              <a:tr h="438270">
                <a:tc>
                  <a:txBody>
                    <a:bodyPr/>
                    <a:lstStyle/>
                    <a:p>
                      <a:pPr algn="l" fontAlgn="base"/>
                      <a:r>
                        <a:rPr lang="en-US" sz="1100" cap="all">
                          <a:effectLst/>
                        </a:rPr>
                        <a:t>AFTER SCORING</a:t>
                      </a:r>
                      <a:endParaRPr lang="en-US" sz="1100" b="0" cap="all">
                        <a:effectLst/>
                        <a:latin typeface="Roboto"/>
                      </a:endParaRPr>
                    </a:p>
                  </a:txBody>
                  <a:tcPr marL="130437" marR="130437" marT="130437" marB="130437" anchor="ctr"/>
                </a:tc>
                <a:tc>
                  <a:txBody>
                    <a:bodyPr/>
                    <a:lstStyle/>
                    <a:p>
                      <a:pPr algn="l" fontAlgn="base"/>
                      <a:r>
                        <a:rPr lang="en-US" sz="1100" cap="all">
                          <a:effectLst/>
                        </a:rPr>
                        <a:t>NO BREAK</a:t>
                      </a:r>
                      <a:endParaRPr lang="en-US" sz="1100" b="1" cap="all">
                        <a:effectLst/>
                        <a:latin typeface="Roboto"/>
                      </a:endParaRPr>
                    </a:p>
                  </a:txBody>
                  <a:tcPr marL="130437" marR="130437" marT="130437" marB="130437" anchor="ctr"/>
                </a:tc>
                <a:tc>
                  <a:txBody>
                    <a:bodyPr/>
                    <a:lstStyle/>
                    <a:p>
                      <a:pPr algn="l" fontAlgn="base"/>
                      <a:r>
                        <a:rPr lang="en-US" sz="1100" cap="all">
                          <a:effectLst/>
                        </a:rPr>
                        <a:t>INBOUND</a:t>
                      </a:r>
                      <a:endParaRPr lang="en-US" sz="1100" b="1" cap="all">
                        <a:effectLst/>
                        <a:latin typeface="Roboto"/>
                      </a:endParaRPr>
                    </a:p>
                  </a:txBody>
                  <a:tcPr marL="130437" marR="130437" marT="130437" marB="130437" anchor="ctr"/>
                </a:tc>
                <a:extLst>
                  <a:ext uri="{0D108BD9-81ED-4DB2-BD59-A6C34878D82A}">
                    <a16:rowId xmlns:a16="http://schemas.microsoft.com/office/drawing/2014/main" val="2009245893"/>
                  </a:ext>
                </a:extLst>
              </a:tr>
            </a:tbl>
          </a:graphicData>
        </a:graphic>
      </p:graphicFrame>
    </p:spTree>
    <p:extLst>
      <p:ext uri="{BB962C8B-B14F-4D97-AF65-F5344CB8AC3E}">
        <p14:creationId xmlns:p14="http://schemas.microsoft.com/office/powerpoint/2010/main" val="59705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6C0E-B9FC-446A-A404-38A1CF6DEFF2}"/>
              </a:ext>
            </a:extLst>
          </p:cNvPr>
          <p:cNvSpPr>
            <a:spLocks noGrp="1"/>
          </p:cNvSpPr>
          <p:nvPr>
            <p:ph type="title"/>
          </p:nvPr>
        </p:nvSpPr>
        <p:spPr/>
        <p:txBody>
          <a:bodyPr/>
          <a:lstStyle/>
          <a:p>
            <a:r>
              <a:rPr lang="en-US" dirty="0"/>
              <a:t>Game continue</a:t>
            </a:r>
          </a:p>
        </p:txBody>
      </p:sp>
      <p:sp>
        <p:nvSpPr>
          <p:cNvPr id="3" name="Content Placeholder 2">
            <a:extLst>
              <a:ext uri="{FF2B5EF4-FFF2-40B4-BE49-F238E27FC236}">
                <a16:creationId xmlns:a16="http://schemas.microsoft.com/office/drawing/2014/main" id="{4269D64D-808B-46F7-A2C4-A5763245067B}"/>
              </a:ext>
            </a:extLst>
          </p:cNvPr>
          <p:cNvSpPr>
            <a:spLocks noGrp="1"/>
          </p:cNvSpPr>
          <p:nvPr>
            <p:ph idx="1"/>
          </p:nvPr>
        </p:nvSpPr>
        <p:spPr/>
        <p:txBody>
          <a:bodyPr/>
          <a:lstStyle/>
          <a:p>
            <a:r>
              <a:rPr lang="en-US" dirty="0"/>
              <a:t>The length of the game is 10 mins. (The team with the most points at 10mins </a:t>
            </a:r>
            <a:r>
              <a:rPr lang="en-US"/>
              <a:t>win)</a:t>
            </a:r>
            <a:endParaRPr lang="en-US" dirty="0"/>
          </a:p>
          <a:p>
            <a:r>
              <a:rPr lang="en-US" dirty="0"/>
              <a:t>Or 21 points whichever is first.</a:t>
            </a:r>
          </a:p>
          <a:p>
            <a:r>
              <a:rPr lang="en-US">
                <a:ea typeface="+mn-lt"/>
                <a:cs typeface="+mn-lt"/>
              </a:rPr>
              <a:t>There is 1 minute between regular play and over time.</a:t>
            </a:r>
            <a:endParaRPr lang="en-US" dirty="0"/>
          </a:p>
          <a:p>
            <a:r>
              <a:rPr lang="en-US" dirty="0"/>
              <a:t>If a game is tied the first team to score 2 wins and the game is over</a:t>
            </a:r>
          </a:p>
          <a:p>
            <a:r>
              <a:rPr lang="en-US" dirty="0"/>
              <a:t>1 time out per team</a:t>
            </a:r>
          </a:p>
          <a:p>
            <a:r>
              <a:rPr lang="en-US" dirty="0"/>
              <a:t>The table can consist up to </a:t>
            </a:r>
            <a:r>
              <a:rPr lang="en-US"/>
              <a:t>3 persons Scorer, clock and shot clock operator</a:t>
            </a:r>
            <a:endParaRPr lang="en-US" dirty="0"/>
          </a:p>
          <a:p>
            <a:endParaRPr lang="en-US" dirty="0"/>
          </a:p>
          <a:p>
            <a:endParaRPr lang="en-US" dirty="0"/>
          </a:p>
        </p:txBody>
      </p:sp>
    </p:spTree>
    <p:extLst>
      <p:ext uri="{BB962C8B-B14F-4D97-AF65-F5344CB8AC3E}">
        <p14:creationId xmlns:p14="http://schemas.microsoft.com/office/powerpoint/2010/main" val="2652168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1BC0-6E1F-4396-BB10-105921B7ADC6}"/>
              </a:ext>
            </a:extLst>
          </p:cNvPr>
          <p:cNvSpPr>
            <a:spLocks noGrp="1"/>
          </p:cNvSpPr>
          <p:nvPr>
            <p:ph type="title"/>
          </p:nvPr>
        </p:nvSpPr>
        <p:spPr>
          <a:xfrm>
            <a:off x="1451580" y="804521"/>
            <a:ext cx="9603275" cy="1049236"/>
          </a:xfrm>
        </p:spPr>
        <p:txBody>
          <a:bodyPr>
            <a:normAutofit/>
          </a:bodyPr>
          <a:lstStyle/>
          <a:p>
            <a:r>
              <a:rPr lang="en-US" dirty="0"/>
              <a:t>The game is:</a:t>
            </a:r>
            <a:endParaRPr lang="en-US"/>
          </a:p>
        </p:txBody>
      </p:sp>
      <p:sp>
        <p:nvSpPr>
          <p:cNvPr id="8" name="TextBox 7">
            <a:extLst>
              <a:ext uri="{FF2B5EF4-FFF2-40B4-BE49-F238E27FC236}">
                <a16:creationId xmlns:a16="http://schemas.microsoft.com/office/drawing/2014/main" id="{2D4A8245-11BA-403C-BC91-D08B8E8173D3}"/>
              </a:ext>
            </a:extLst>
          </p:cNvPr>
          <p:cNvSpPr txBox="1"/>
          <p:nvPr/>
        </p:nvSpPr>
        <p:spPr>
          <a:xfrm>
            <a:off x="1589688" y="4056124"/>
            <a:ext cx="2600325" cy="317500"/>
          </a:xfrm>
          <a:prstGeom prst="rect">
            <a:avLst/>
          </a:prstGeom>
        </p:spPr>
        <p:txBody>
          <a:bodyPr anchor="t">
            <a:noAutofit/>
          </a:bodyPr>
          <a:lstStyle/>
          <a:p>
            <a:endParaRPr lang="en-US" sz="1801" dirty="0"/>
          </a:p>
        </p:txBody>
      </p:sp>
      <p:sp>
        <p:nvSpPr>
          <p:cNvPr id="5" name="TextBox 4">
            <a:extLst>
              <a:ext uri="{FF2B5EF4-FFF2-40B4-BE49-F238E27FC236}">
                <a16:creationId xmlns:a16="http://schemas.microsoft.com/office/drawing/2014/main" id="{3133BEBD-E39F-43EC-B810-2BE254228FCC}"/>
              </a:ext>
            </a:extLst>
          </p:cNvPr>
          <p:cNvSpPr txBox="1"/>
          <p:nvPr/>
        </p:nvSpPr>
        <p:spPr>
          <a:xfrm>
            <a:off x="4724400" y="4800600"/>
            <a:ext cx="2743200" cy="317500"/>
          </a:xfrm>
          <a:prstGeom prst="rect">
            <a:avLst/>
          </a:prstGeom>
        </p:spPr>
        <p:txBody>
          <a:bodyPr anchor="t">
            <a:noAutofit/>
          </a:bodyPr>
          <a:lstStyle/>
          <a:p>
            <a:endParaRPr lang="en-US" sz="1801" dirty="0"/>
          </a:p>
        </p:txBody>
      </p:sp>
      <p:graphicFrame>
        <p:nvGraphicFramePr>
          <p:cNvPr id="9" name="Diagram 3">
            <a:extLst>
              <a:ext uri="{FF2B5EF4-FFF2-40B4-BE49-F238E27FC236}">
                <a16:creationId xmlns:a16="http://schemas.microsoft.com/office/drawing/2014/main" id="{3709E7C3-72C5-4589-A981-F89AE52AFC72}"/>
              </a:ext>
            </a:extLst>
          </p:cNvPr>
          <p:cNvGraphicFramePr/>
          <p:nvPr>
            <p:extLst>
              <p:ext uri="{D42A27DB-BD31-4B8C-83A1-F6EECF244321}">
                <p14:modId xmlns:p14="http://schemas.microsoft.com/office/powerpoint/2010/main" val="3282890411"/>
              </p:ext>
            </p:extLst>
          </p:nvPr>
        </p:nvGraphicFramePr>
        <p:xfrm>
          <a:off x="1450977"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07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04D1BC0-6E1F-4396-BB10-105921B7ADC6}"/>
              </a:ext>
            </a:extLst>
          </p:cNvPr>
          <p:cNvSpPr>
            <a:spLocks noGrp="1"/>
          </p:cNvSpPr>
          <p:nvPr>
            <p:ph type="title"/>
          </p:nvPr>
        </p:nvSpPr>
        <p:spPr>
          <a:xfrm>
            <a:off x="804599" y="876407"/>
            <a:ext cx="4176511" cy="1049235"/>
          </a:xfrm>
        </p:spPr>
        <p:txBody>
          <a:bodyPr>
            <a:normAutofit/>
          </a:bodyPr>
          <a:lstStyle/>
          <a:p>
            <a:r>
              <a:rPr lang="en-US" dirty="0"/>
              <a:t>Last but in no means least</a:t>
            </a:r>
            <a:endParaRPr lang="en-US"/>
          </a:p>
        </p:txBody>
      </p:sp>
      <p:sp>
        <p:nvSpPr>
          <p:cNvPr id="17" name="Rectangle 1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1695492D-03D2-435B-8D9C-F005016D90F6}"/>
              </a:ext>
            </a:extLst>
          </p:cNvPr>
          <p:cNvSpPr>
            <a:spLocks noGrp="1"/>
          </p:cNvSpPr>
          <p:nvPr>
            <p:ph idx="1"/>
          </p:nvPr>
        </p:nvSpPr>
        <p:spPr>
          <a:xfrm>
            <a:off x="1451581" y="2015732"/>
            <a:ext cx="4172212" cy="3450613"/>
          </a:xfrm>
        </p:spPr>
        <p:txBody>
          <a:bodyPr>
            <a:normAutofit/>
          </a:bodyPr>
          <a:lstStyle/>
          <a:p>
            <a:pPr marL="0" indent="0">
              <a:buNone/>
            </a:pPr>
            <a:r>
              <a:rPr lang="en-US" b="1">
                <a:ea typeface="+mn-lt"/>
                <a:cs typeface="+mn-lt"/>
              </a:rPr>
              <a:t>The Game is:</a:t>
            </a:r>
            <a:endParaRPr lang="en-US">
              <a:ea typeface="+mn-lt"/>
              <a:cs typeface="+mn-lt"/>
            </a:endParaRPr>
          </a:p>
          <a:p>
            <a:r>
              <a:rPr lang="en-US" b="1" dirty="0">
                <a:ea typeface="+mn-lt"/>
                <a:cs typeface="+mn-lt"/>
              </a:rPr>
              <a:t>Entertaining</a:t>
            </a:r>
            <a:endParaRPr lang="en-US">
              <a:ea typeface="+mn-lt"/>
              <a:cs typeface="+mn-lt"/>
            </a:endParaRPr>
          </a:p>
          <a:p>
            <a:r>
              <a:rPr lang="en-US" dirty="0">
                <a:ea typeface="+mn-lt"/>
                <a:cs typeface="+mn-lt"/>
              </a:rPr>
              <a:t>Game over at 21 pts</a:t>
            </a:r>
            <a:endParaRPr lang="en-US">
              <a:ea typeface="+mn-lt"/>
              <a:cs typeface="+mn-lt"/>
            </a:endParaRPr>
          </a:p>
          <a:p>
            <a:r>
              <a:rPr lang="en-US" dirty="0">
                <a:ea typeface="+mn-lt"/>
                <a:cs typeface="+mn-lt"/>
              </a:rPr>
              <a:t>First to 2 pts wins OT</a:t>
            </a:r>
            <a:endParaRPr lang="en-US">
              <a:ea typeface="+mn-lt"/>
              <a:cs typeface="+mn-lt"/>
            </a:endParaRPr>
          </a:p>
          <a:p>
            <a:r>
              <a:rPr lang="en-US" dirty="0">
                <a:ea typeface="+mn-lt"/>
                <a:cs typeface="+mn-lt"/>
              </a:rPr>
              <a:t>Non-stop music</a:t>
            </a:r>
            <a:endParaRPr lang="en-US">
              <a:ea typeface="+mn-lt"/>
              <a:cs typeface="+mn-lt"/>
            </a:endParaRPr>
          </a:p>
          <a:p>
            <a:endParaRPr lang="en-US"/>
          </a:p>
          <a:p>
            <a:endParaRPr lang="en-US"/>
          </a:p>
          <a:p>
            <a:endParaRPr lang="en-US"/>
          </a:p>
          <a:p>
            <a:endParaRPr lang="en-US" dirty="0"/>
          </a:p>
        </p:txBody>
      </p:sp>
      <p:pic>
        <p:nvPicPr>
          <p:cNvPr id="4" name="Picture 4">
            <a:hlinkClick r:id="" action="ppaction://media"/>
            <a:extLst>
              <a:ext uri="{FF2B5EF4-FFF2-40B4-BE49-F238E27FC236}">
                <a16:creationId xmlns:a16="http://schemas.microsoft.com/office/drawing/2014/main" id="{EAC2C15D-9A1A-47E9-AA5E-5BA03BD96561}"/>
              </a:ext>
            </a:extLst>
          </p:cNvPr>
          <p:cNvPicPr>
            <a:picLocks noRot="1" noChangeAspect="1"/>
          </p:cNvPicPr>
          <p:nvPr>
            <a:videoFile r:link="rId1"/>
          </p:nvPr>
        </p:nvPicPr>
        <p:blipFill>
          <a:blip r:embed="rId3"/>
          <a:stretch>
            <a:fillRect/>
          </a:stretch>
        </p:blipFill>
        <p:spPr>
          <a:xfrm>
            <a:off x="4714185" y="-492616"/>
            <a:ext cx="7390215" cy="7142141"/>
          </a:xfrm>
          <a:prstGeom prst="rect">
            <a:avLst/>
          </a:prstGeom>
        </p:spPr>
      </p:pic>
      <p:pic>
        <p:nvPicPr>
          <p:cNvPr id="19" name="Picture 1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4A8245-11BA-403C-BC91-D08B8E8173D3}"/>
              </a:ext>
            </a:extLst>
          </p:cNvPr>
          <p:cNvSpPr txBox="1"/>
          <p:nvPr/>
        </p:nvSpPr>
        <p:spPr>
          <a:xfrm>
            <a:off x="1589688" y="4056124"/>
            <a:ext cx="2600325" cy="317500"/>
          </a:xfrm>
          <a:prstGeom prst="rect">
            <a:avLst/>
          </a:prstGeom>
        </p:spPr>
        <p:txBody>
          <a:bodyPr anchor="t">
            <a:noAutofit/>
          </a:bodyPr>
          <a:lstStyle/>
          <a:p>
            <a:endParaRPr lang="en-US" sz="1801" dirty="0"/>
          </a:p>
        </p:txBody>
      </p:sp>
    </p:spTree>
    <p:extLst>
      <p:ext uri="{BB962C8B-B14F-4D97-AF65-F5344CB8AC3E}">
        <p14:creationId xmlns:p14="http://schemas.microsoft.com/office/powerpoint/2010/main" val="198656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45B-F39F-4235-855D-E7B4AE853A94}"/>
              </a:ext>
            </a:extLst>
          </p:cNvPr>
          <p:cNvSpPr>
            <a:spLocks noGrp="1"/>
          </p:cNvSpPr>
          <p:nvPr>
            <p:ph type="title"/>
          </p:nvPr>
        </p:nvSpPr>
        <p:spPr/>
        <p:txBody>
          <a:bodyPr/>
          <a:lstStyle/>
          <a:p>
            <a:pPr algn="ctr"/>
            <a:r>
              <a:rPr lang="en-US" dirty="0"/>
              <a:t>Q and A</a:t>
            </a:r>
          </a:p>
        </p:txBody>
      </p:sp>
      <p:pic>
        <p:nvPicPr>
          <p:cNvPr id="4" name="Graphic 4" descr="Questions">
            <a:extLst>
              <a:ext uri="{FF2B5EF4-FFF2-40B4-BE49-F238E27FC236}">
                <a16:creationId xmlns:a16="http://schemas.microsoft.com/office/drawing/2014/main" id="{D65F0887-582B-4BF1-9F02-81D4206345A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130192" y="2061740"/>
            <a:ext cx="2424022" cy="2711570"/>
          </a:xfrm>
        </p:spPr>
      </p:pic>
      <p:pic>
        <p:nvPicPr>
          <p:cNvPr id="5" name="Graphic 5" descr="Question Mark">
            <a:extLst>
              <a:ext uri="{FF2B5EF4-FFF2-40B4-BE49-F238E27FC236}">
                <a16:creationId xmlns:a16="http://schemas.microsoft.com/office/drawing/2014/main" id="{5BF238B9-A73D-4B4A-93E4-702A6CB955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5523" y="3143429"/>
            <a:ext cx="1906437" cy="1892060"/>
          </a:xfrm>
          <a:prstGeom prst="rect">
            <a:avLst/>
          </a:prstGeom>
        </p:spPr>
      </p:pic>
    </p:spTree>
    <p:extLst>
      <p:ext uri="{BB962C8B-B14F-4D97-AF65-F5344CB8AC3E}">
        <p14:creationId xmlns:p14="http://schemas.microsoft.com/office/powerpoint/2010/main" val="222049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49AC2-3771-4C36-B9C1-ABBDB028ACC3}"/>
              </a:ext>
            </a:extLst>
          </p:cNvPr>
          <p:cNvSpPr>
            <a:spLocks noGrp="1"/>
          </p:cNvSpPr>
          <p:nvPr>
            <p:ph type="title"/>
          </p:nvPr>
        </p:nvSpPr>
        <p:spPr>
          <a:xfrm>
            <a:off x="849683" y="1240076"/>
            <a:ext cx="2727813" cy="4584527"/>
          </a:xfrm>
        </p:spPr>
        <p:txBody>
          <a:bodyPr>
            <a:normAutofit/>
          </a:bodyPr>
          <a:lstStyle/>
          <a:p>
            <a:pPr algn="ctr"/>
            <a:r>
              <a:rPr lang="en-US" dirty="0">
                <a:solidFill>
                  <a:srgbClr val="FFFFFF"/>
                </a:solidFill>
              </a:rPr>
              <a:t>Check ball</a:t>
            </a:r>
            <a:br>
              <a:rPr lang="en-US" dirty="0">
                <a:solidFill>
                  <a:srgbClr val="FFFFFF"/>
                </a:solidFill>
              </a:rPr>
            </a:br>
            <a:r>
              <a:rPr lang="en-US" dirty="0">
                <a:solidFill>
                  <a:srgbClr val="FFFFFF"/>
                </a:solidFill>
              </a:rPr>
              <a:t>ART17</a:t>
            </a:r>
            <a:br>
              <a:rPr lang="en-US" dirty="0"/>
            </a:br>
            <a:endParaRPr lang="en-US" dirty="0">
              <a:solidFill>
                <a:srgbClr val="FFFFFF"/>
              </a:solidFill>
            </a:endParaRPr>
          </a:p>
        </p:txBody>
      </p:sp>
      <p:sp>
        <p:nvSpPr>
          <p:cNvPr id="3" name="Content Placeholder 2">
            <a:extLst>
              <a:ext uri="{FF2B5EF4-FFF2-40B4-BE49-F238E27FC236}">
                <a16:creationId xmlns:a16="http://schemas.microsoft.com/office/drawing/2014/main" id="{DAD07104-CBD5-4064-B79F-88951786A231}"/>
              </a:ext>
            </a:extLst>
          </p:cNvPr>
          <p:cNvSpPr>
            <a:spLocks noGrp="1"/>
          </p:cNvSpPr>
          <p:nvPr>
            <p:ph idx="1"/>
          </p:nvPr>
        </p:nvSpPr>
        <p:spPr>
          <a:xfrm>
            <a:off x="4705594" y="1240077"/>
            <a:ext cx="6034827" cy="4916465"/>
          </a:xfrm>
        </p:spPr>
        <p:txBody>
          <a:bodyPr anchor="t">
            <a:normAutofit/>
          </a:bodyPr>
          <a:lstStyle/>
          <a:p>
            <a:r>
              <a:rPr lang="en-US"/>
              <a:t>Possession of the ball given to either team following any </a:t>
            </a:r>
            <a:r>
              <a:rPr lang="en-US" err="1"/>
              <a:t>deadball</a:t>
            </a:r>
            <a:r>
              <a:rPr lang="en-US"/>
              <a:t> situation shall start/ resume with a check ball,  </a:t>
            </a:r>
            <a:r>
              <a:rPr lang="en-US" err="1"/>
              <a:t>i.e</a:t>
            </a:r>
            <a:r>
              <a:rPr lang="en-US"/>
              <a:t> an exchange of the ball ( between the defensive and offensive player) behind arc at the top of the playing court.</a:t>
            </a:r>
          </a:p>
          <a:p>
            <a:r>
              <a:rPr lang="en-US"/>
              <a:t>At the beginning of the regular playing time or overtime the check ball should be administered by the official.</a:t>
            </a:r>
          </a:p>
          <a:p>
            <a:r>
              <a:rPr lang="en-US">
                <a:ea typeface="+mn-lt"/>
                <a:cs typeface="+mn-lt"/>
                <a:hlinkClick r:id="rId2"/>
              </a:rPr>
              <a:t>https://youtu.be/zzhTYx_mB4k</a:t>
            </a:r>
            <a:endParaRPr lang="en-US">
              <a:ea typeface="+mn-lt"/>
              <a:cs typeface="+mn-lt"/>
            </a:endParaRPr>
          </a:p>
          <a:p>
            <a:endParaRPr lang="en-US"/>
          </a:p>
          <a:p>
            <a:pPr>
              <a:lnSpc>
                <a:spcPct val="110000"/>
              </a:lnSpc>
            </a:pPr>
            <a:endParaRPr lang="en-US" sz="1900">
              <a:ea typeface="+mn-lt"/>
              <a:cs typeface="+mn-lt"/>
            </a:endParaRPr>
          </a:p>
          <a:p>
            <a:pPr>
              <a:lnSpc>
                <a:spcPct val="110000"/>
              </a:lnSpc>
            </a:pPr>
            <a:endParaRPr lang="en-US" sz="1900" dirty="0"/>
          </a:p>
        </p:txBody>
      </p:sp>
    </p:spTree>
    <p:extLst>
      <p:ext uri="{BB962C8B-B14F-4D97-AF65-F5344CB8AC3E}">
        <p14:creationId xmlns:p14="http://schemas.microsoft.com/office/powerpoint/2010/main" val="168154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DDFC-CDBD-4D3E-ADFA-503A74C167BB}"/>
              </a:ext>
            </a:extLst>
          </p:cNvPr>
          <p:cNvSpPr>
            <a:spLocks noGrp="1"/>
          </p:cNvSpPr>
          <p:nvPr>
            <p:ph type="title"/>
          </p:nvPr>
        </p:nvSpPr>
        <p:spPr/>
        <p:txBody>
          <a:bodyPr/>
          <a:lstStyle/>
          <a:p>
            <a:pPr algn="ctr"/>
            <a:r>
              <a:rPr lang="en-US" dirty="0"/>
              <a:t>Clearing the Ball</a:t>
            </a:r>
            <a:br>
              <a:rPr lang="en-US" dirty="0"/>
            </a:br>
            <a:r>
              <a:rPr lang="en-US" dirty="0"/>
              <a:t>Art 30</a:t>
            </a:r>
          </a:p>
        </p:txBody>
      </p:sp>
      <p:sp>
        <p:nvSpPr>
          <p:cNvPr id="3" name="Content Placeholder 2">
            <a:extLst>
              <a:ext uri="{FF2B5EF4-FFF2-40B4-BE49-F238E27FC236}">
                <a16:creationId xmlns:a16="http://schemas.microsoft.com/office/drawing/2014/main" id="{3F48F6F7-9035-4A3E-BFDB-FF3FF8C5F0CF}"/>
              </a:ext>
            </a:extLst>
          </p:cNvPr>
          <p:cNvSpPr>
            <a:spLocks noGrp="1"/>
          </p:cNvSpPr>
          <p:nvPr>
            <p:ph idx="1"/>
          </p:nvPr>
        </p:nvSpPr>
        <p:spPr/>
        <p:txBody>
          <a:bodyPr>
            <a:normAutofit fontScale="92500" lnSpcReduction="10000"/>
          </a:bodyPr>
          <a:lstStyle/>
          <a:p>
            <a:r>
              <a:rPr lang="en-US"/>
              <a:t>clearing the ball is the way of playing, which grants and new offensive team a possession of the ball from behind the arc to do its best to attempt a shot for a field goal.</a:t>
            </a:r>
          </a:p>
          <a:p>
            <a:r>
              <a:rPr lang="en-US"/>
              <a:t>Following each successful field goal or the last free throw ( except those followed by ball possession):</a:t>
            </a:r>
          </a:p>
          <a:p>
            <a:pPr lvl="1"/>
            <a:r>
              <a:rPr lang="en-US"/>
              <a:t>A player from the non-scoring team shall resume the game by dribbling or passing the ball from inside the court directly underneath the basket ( not from behind the end line) to a place on the court behind the arc.</a:t>
            </a:r>
          </a:p>
          <a:p>
            <a:pPr lvl="1"/>
            <a:r>
              <a:rPr lang="en-US"/>
              <a:t>The defensive player is not allowed to play for the ball in the no charge semicircle area underneath the basket.</a:t>
            </a:r>
          </a:p>
          <a:p>
            <a:pPr lvl="1"/>
            <a:r>
              <a:rPr lang="en-US"/>
              <a:t>A player is considered to be behind the arc when neither of his feet is inside or on the arc line.</a:t>
            </a:r>
            <a:endParaRPr lang="en-US" dirty="0"/>
          </a:p>
        </p:txBody>
      </p:sp>
    </p:spTree>
    <p:extLst>
      <p:ext uri="{BB962C8B-B14F-4D97-AF65-F5344CB8AC3E}">
        <p14:creationId xmlns:p14="http://schemas.microsoft.com/office/powerpoint/2010/main" val="91165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9AAB-16D7-4862-ACE4-4FB8CB933618}"/>
              </a:ext>
            </a:extLst>
          </p:cNvPr>
          <p:cNvSpPr>
            <a:spLocks noGrp="1"/>
          </p:cNvSpPr>
          <p:nvPr>
            <p:ph type="title"/>
          </p:nvPr>
        </p:nvSpPr>
        <p:spPr/>
        <p:txBody>
          <a:bodyPr/>
          <a:lstStyle/>
          <a:p>
            <a:r>
              <a:rPr lang="en-US"/>
              <a:t>Clearing continued........</a:t>
            </a:r>
          </a:p>
        </p:txBody>
      </p:sp>
      <p:sp>
        <p:nvSpPr>
          <p:cNvPr id="3" name="Content Placeholder 2">
            <a:extLst>
              <a:ext uri="{FF2B5EF4-FFF2-40B4-BE49-F238E27FC236}">
                <a16:creationId xmlns:a16="http://schemas.microsoft.com/office/drawing/2014/main" id="{15007981-C059-4AB1-B847-9205BC079E6B}"/>
              </a:ext>
            </a:extLst>
          </p:cNvPr>
          <p:cNvSpPr>
            <a:spLocks noGrp="1"/>
          </p:cNvSpPr>
          <p:nvPr>
            <p:ph idx="1"/>
          </p:nvPr>
        </p:nvSpPr>
        <p:spPr/>
        <p:txBody>
          <a:bodyPr/>
          <a:lstStyle/>
          <a:p>
            <a:r>
              <a:rPr lang="en-US"/>
              <a:t>Following each unsuccessful field goal or last free throw (except those followed by ball possession).</a:t>
            </a:r>
          </a:p>
          <a:p>
            <a:pPr lvl="1"/>
            <a:r>
              <a:rPr lang="en-US"/>
              <a:t>If the offensive player rebounds the ball he may continue to attempt to score without returning the ball behind the arc.</a:t>
            </a:r>
          </a:p>
          <a:p>
            <a:pPr lvl="1"/>
            <a:r>
              <a:rPr lang="en-US"/>
              <a:t>give the defensive player rebounds the ball he must return the ball behind the arc by passing dribbling.</a:t>
            </a:r>
          </a:p>
          <a:p>
            <a:pPr marL="0" indent="0">
              <a:buNone/>
            </a:pPr>
            <a:r>
              <a:rPr lang="en-US"/>
              <a:t>If the defensive team steals or blocks the ball it must return the ball behind the arc by passing or dribbling.</a:t>
            </a:r>
            <a:endParaRPr lang="en-US" dirty="0"/>
          </a:p>
        </p:txBody>
      </p:sp>
    </p:spTree>
    <p:extLst>
      <p:ext uri="{BB962C8B-B14F-4D97-AF65-F5344CB8AC3E}">
        <p14:creationId xmlns:p14="http://schemas.microsoft.com/office/powerpoint/2010/main" val="3145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160D-2EA8-4704-895B-68D493E1F68E}"/>
              </a:ext>
            </a:extLst>
          </p:cNvPr>
          <p:cNvSpPr>
            <a:spLocks noGrp="1"/>
          </p:cNvSpPr>
          <p:nvPr>
            <p:ph type="title"/>
          </p:nvPr>
        </p:nvSpPr>
        <p:spPr/>
        <p:txBody>
          <a:bodyPr>
            <a:normAutofit/>
          </a:bodyPr>
          <a:lstStyle/>
          <a:p>
            <a:pPr algn="ctr"/>
            <a:r>
              <a:rPr lang="en-US" dirty="0"/>
              <a:t>Intervals of play</a:t>
            </a:r>
            <a:br>
              <a:rPr lang="en-US" dirty="0"/>
            </a:br>
            <a:r>
              <a:rPr lang="en-US" dirty="0"/>
              <a:t>art.8.2</a:t>
            </a:r>
          </a:p>
        </p:txBody>
      </p:sp>
      <p:sp>
        <p:nvSpPr>
          <p:cNvPr id="3" name="Content Placeholder 2">
            <a:extLst>
              <a:ext uri="{FF2B5EF4-FFF2-40B4-BE49-F238E27FC236}">
                <a16:creationId xmlns:a16="http://schemas.microsoft.com/office/drawing/2014/main" id="{49C90CFE-96F4-465B-A137-3FC09093C9E4}"/>
              </a:ext>
            </a:extLst>
          </p:cNvPr>
          <p:cNvSpPr>
            <a:spLocks noGrp="1"/>
          </p:cNvSpPr>
          <p:nvPr>
            <p:ph idx="1"/>
          </p:nvPr>
        </p:nvSpPr>
        <p:spPr/>
        <p:txBody>
          <a:bodyPr>
            <a:normAutofit/>
          </a:bodyPr>
          <a:lstStyle/>
          <a:p>
            <a:pPr marL="0" indent="0">
              <a:buNone/>
            </a:pPr>
            <a:r>
              <a:rPr lang="en-US" dirty="0"/>
              <a:t>An interval of </a:t>
            </a:r>
            <a:r>
              <a:rPr lang="en-US"/>
              <a:t>play begins:</a:t>
            </a:r>
            <a:endParaRPr lang="en-US" dirty="0"/>
          </a:p>
          <a:p>
            <a:pPr lvl="1"/>
            <a:r>
              <a:rPr lang="en-US"/>
              <a:t>When the player introduction starts (if any) but no later than when the players entered the playing court.</a:t>
            </a:r>
          </a:p>
          <a:p>
            <a:pPr lvl="1"/>
            <a:r>
              <a:rPr lang="en-US"/>
              <a:t>when the game Clock signal sounds for the end of the regular playing time if an overtime must be played.</a:t>
            </a:r>
          </a:p>
          <a:p>
            <a:pPr marL="0" indent="0">
              <a:buNone/>
            </a:pPr>
            <a:r>
              <a:rPr lang="en-US" dirty="0"/>
              <a:t>An interval of play </a:t>
            </a:r>
            <a:r>
              <a:rPr lang="en-US"/>
              <a:t>ends:</a:t>
            </a:r>
            <a:endParaRPr lang="en-US" dirty="0"/>
          </a:p>
          <a:p>
            <a:pPr lvl="1"/>
            <a:r>
              <a:rPr lang="en-US"/>
              <a:t>At the beginning of regular playing time or overtime when the ball is in the hands of the offensive player after the  check ball has been completed.</a:t>
            </a:r>
          </a:p>
        </p:txBody>
      </p:sp>
    </p:spTree>
    <p:extLst>
      <p:ext uri="{BB962C8B-B14F-4D97-AF65-F5344CB8AC3E}">
        <p14:creationId xmlns:p14="http://schemas.microsoft.com/office/powerpoint/2010/main" val="37544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6C0E-B9FC-446A-A404-38A1CF6DEFF2}"/>
              </a:ext>
            </a:extLst>
          </p:cNvPr>
          <p:cNvSpPr>
            <a:spLocks noGrp="1"/>
          </p:cNvSpPr>
          <p:nvPr>
            <p:ph type="title"/>
          </p:nvPr>
        </p:nvSpPr>
        <p:spPr/>
        <p:txBody>
          <a:bodyPr/>
          <a:lstStyle/>
          <a:p>
            <a:pPr algn="ctr"/>
            <a:r>
              <a:rPr lang="en-US" dirty="0"/>
              <a:t>the Clock and status of the ball</a:t>
            </a:r>
            <a:br>
              <a:rPr lang="en-US" dirty="0"/>
            </a:br>
            <a:r>
              <a:rPr lang="en-US" dirty="0"/>
              <a:t>art.1o</a:t>
            </a:r>
          </a:p>
        </p:txBody>
      </p:sp>
      <p:sp>
        <p:nvSpPr>
          <p:cNvPr id="3" name="Content Placeholder 2">
            <a:extLst>
              <a:ext uri="{FF2B5EF4-FFF2-40B4-BE49-F238E27FC236}">
                <a16:creationId xmlns:a16="http://schemas.microsoft.com/office/drawing/2014/main" id="{4269D64D-808B-46F7-A2C4-A5763245067B}"/>
              </a:ext>
            </a:extLst>
          </p:cNvPr>
          <p:cNvSpPr>
            <a:spLocks noGrp="1"/>
          </p:cNvSpPr>
          <p:nvPr>
            <p:ph idx="1"/>
          </p:nvPr>
        </p:nvSpPr>
        <p:spPr/>
        <p:txBody>
          <a:bodyPr>
            <a:normAutofit fontScale="92500" lnSpcReduction="20000"/>
          </a:bodyPr>
          <a:lstStyle/>
          <a:p>
            <a:r>
              <a:rPr lang="en-US" dirty="0"/>
              <a:t>The game time is 1 10-minute period the clock stops only during a dead ball or free throws.</a:t>
            </a:r>
          </a:p>
          <a:p>
            <a:r>
              <a:rPr lang="en-US" dirty="0">
                <a:ea typeface="+mn-lt"/>
                <a:cs typeface="+mn-lt"/>
              </a:rPr>
              <a:t>The ball can be either live or dead</a:t>
            </a:r>
          </a:p>
          <a:p>
            <a:pPr marL="0" indent="0">
              <a:buNone/>
            </a:pPr>
            <a:r>
              <a:rPr lang="en-US" b="1" dirty="0">
                <a:ea typeface="+mn-lt"/>
                <a:cs typeface="+mn-lt"/>
              </a:rPr>
              <a:t>Ball is live and the Clock starts:</a:t>
            </a:r>
          </a:p>
          <a:p>
            <a:pPr lvl="1"/>
            <a:r>
              <a:rPr lang="en-US" dirty="0">
                <a:ea typeface="+mn-lt"/>
                <a:cs typeface="+mn-lt"/>
              </a:rPr>
              <a:t> During a check-ball, the ball is at the disposal of the offensive player after the check-ball has been completed. And remains alive until an official blows his whistle or the game/shot clock sounds.</a:t>
            </a:r>
          </a:p>
          <a:p>
            <a:pPr lvl="1"/>
            <a:r>
              <a:rPr lang="en-US" dirty="0">
                <a:ea typeface="+mn-lt"/>
                <a:cs typeface="+mn-lt"/>
              </a:rPr>
              <a:t>The ball is at the disposal of the shooter</a:t>
            </a:r>
          </a:p>
          <a:p>
            <a:pPr lvl="1"/>
            <a:r>
              <a:rPr lang="en-US" dirty="0">
                <a:ea typeface="+mn-lt"/>
                <a:cs typeface="+mn-lt"/>
              </a:rPr>
              <a:t>After a successful last free throw, the next offensive team is in possession of the ball. </a:t>
            </a:r>
            <a:endParaRPr lang="en-US"/>
          </a:p>
          <a:p>
            <a:pPr lvl="1"/>
            <a:r>
              <a:rPr lang="en-US" dirty="0">
                <a:ea typeface="+mn-lt"/>
                <a:cs typeface="+mn-lt"/>
              </a:rPr>
              <a:t> After an unsuccessful last free throw and the ball continues to be live, the ball touches or is touched by any player on the playing court. </a:t>
            </a:r>
            <a:endParaRPr lang="en-US"/>
          </a:p>
          <a:p>
            <a:pPr lvl="1"/>
            <a:r>
              <a:rPr lang="en-US" dirty="0">
                <a:ea typeface="+mn-lt"/>
                <a:cs typeface="+mn-lt"/>
                <a:hlinkClick r:id="rId2"/>
              </a:rPr>
              <a:t>https://youtu.be/RD9M4XiaqLM</a:t>
            </a:r>
            <a:endParaRPr lang="en-US" dirty="0"/>
          </a:p>
          <a:p>
            <a:pPr lvl="1"/>
            <a:endParaRPr lang="en-US" dirty="0"/>
          </a:p>
          <a:p>
            <a:endParaRPr lang="en-US" dirty="0"/>
          </a:p>
        </p:txBody>
      </p:sp>
    </p:spTree>
    <p:extLst>
      <p:ext uri="{BB962C8B-B14F-4D97-AF65-F5344CB8AC3E}">
        <p14:creationId xmlns:p14="http://schemas.microsoft.com/office/powerpoint/2010/main" val="193582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B438-53C0-4301-9047-20978C4729B9}"/>
              </a:ext>
            </a:extLst>
          </p:cNvPr>
          <p:cNvSpPr>
            <a:spLocks noGrp="1"/>
          </p:cNvSpPr>
          <p:nvPr>
            <p:ph type="title"/>
          </p:nvPr>
        </p:nvSpPr>
        <p:spPr/>
        <p:txBody>
          <a:bodyPr/>
          <a:lstStyle/>
          <a:p>
            <a:r>
              <a:rPr lang="en-US"/>
              <a:t>The clock stops or the ball is dead</a:t>
            </a:r>
          </a:p>
        </p:txBody>
      </p:sp>
      <p:sp>
        <p:nvSpPr>
          <p:cNvPr id="3" name="Content Placeholder 2">
            <a:extLst>
              <a:ext uri="{FF2B5EF4-FFF2-40B4-BE49-F238E27FC236}">
                <a16:creationId xmlns:a16="http://schemas.microsoft.com/office/drawing/2014/main" id="{59B8FA56-C794-4062-AC1D-F32C45D7CE60}"/>
              </a:ext>
            </a:extLst>
          </p:cNvPr>
          <p:cNvSpPr>
            <a:spLocks noGrp="1"/>
          </p:cNvSpPr>
          <p:nvPr>
            <p:ph idx="1"/>
          </p:nvPr>
        </p:nvSpPr>
        <p:spPr/>
        <p:txBody>
          <a:bodyPr>
            <a:normAutofit lnSpcReduction="10000"/>
          </a:bodyPr>
          <a:lstStyle/>
          <a:p>
            <a:pPr marL="0" indent="0">
              <a:buNone/>
            </a:pPr>
            <a:r>
              <a:rPr lang="en-US" b="1" dirty="0"/>
              <a:t>The ball becomes dead when;</a:t>
            </a:r>
            <a:r>
              <a:rPr lang="en-US" dirty="0"/>
              <a:t> </a:t>
            </a:r>
            <a:endParaRPr lang="en-US"/>
          </a:p>
          <a:p>
            <a:r>
              <a:rPr lang="en-US" dirty="0"/>
              <a:t>an official blows the whistle while the ball is Live.</a:t>
            </a:r>
          </a:p>
          <a:p>
            <a:pPr lvl="1"/>
            <a:r>
              <a:rPr lang="en-US" dirty="0"/>
              <a:t> It is apparent the ball will not enter the basket on a free throw which is to be followed by</a:t>
            </a:r>
          </a:p>
          <a:p>
            <a:pPr marL="457206" lvl="1" indent="0">
              <a:buNone/>
            </a:pPr>
            <a:r>
              <a:rPr lang="en-US" dirty="0"/>
              <a:t>     another free throw </a:t>
            </a:r>
          </a:p>
          <a:p>
            <a:pPr marL="457206" lvl="1" indent="0">
              <a:buNone/>
            </a:pPr>
            <a:r>
              <a:rPr lang="en-US" dirty="0"/>
              <a:t>     further penalty ( free throws and/or possession).</a:t>
            </a:r>
          </a:p>
          <a:p>
            <a:pPr marL="0">
              <a:buNone/>
            </a:pPr>
            <a:r>
              <a:rPr lang="en-US" dirty="0"/>
              <a:t>The game Clock signal sounds for the end of the regular playing time or sudden death overtime</a:t>
            </a:r>
          </a:p>
          <a:p>
            <a:pPr marL="0">
              <a:buNone/>
            </a:pPr>
            <a:r>
              <a:rPr lang="en-US" dirty="0"/>
              <a:t>The shot Clock signal sounds while a team is in control of the ball.</a:t>
            </a:r>
          </a:p>
          <a:p>
            <a:pPr lvl="1"/>
            <a:endParaRPr lang="en-US" dirty="0"/>
          </a:p>
          <a:p>
            <a:pPr marL="0" indent="0">
              <a:buNone/>
            </a:pPr>
            <a:endParaRPr lang="en-US" dirty="0"/>
          </a:p>
        </p:txBody>
      </p:sp>
    </p:spTree>
    <p:extLst>
      <p:ext uri="{BB962C8B-B14F-4D97-AF65-F5344CB8AC3E}">
        <p14:creationId xmlns:p14="http://schemas.microsoft.com/office/powerpoint/2010/main" val="185916971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TF10001119</Template>
  <TotalTime>0</TotalTime>
  <Words>904</Words>
  <Application>Microsoft Office PowerPoint</Application>
  <PresentationFormat>Widescreen</PresentationFormat>
  <Paragraphs>241</Paragraphs>
  <Slides>32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Gill Sans MT</vt:lpstr>
      <vt:lpstr>Roboto</vt:lpstr>
      <vt:lpstr>UnitedSansReg</vt:lpstr>
      <vt:lpstr>Gallery</vt:lpstr>
      <vt:lpstr>PowerPoint Presentation</vt:lpstr>
      <vt:lpstr>The game</vt:lpstr>
      <vt:lpstr>Game continue</vt:lpstr>
      <vt:lpstr>Check ball ART17 </vt:lpstr>
      <vt:lpstr>Clearing the Ball Art 30</vt:lpstr>
      <vt:lpstr>Clearing continued........</vt:lpstr>
      <vt:lpstr>Intervals of play art.8.2</vt:lpstr>
      <vt:lpstr>the Clock and status of the ball art.1o</vt:lpstr>
      <vt:lpstr>The clock stops or the ball is dead</vt:lpstr>
      <vt:lpstr>Continue...........</vt:lpstr>
      <vt:lpstr>Time – out art. 18</vt:lpstr>
      <vt:lpstr>Substitutions art. 19</vt:lpstr>
      <vt:lpstr>Beginning the game /and scoring art. 9 art. 16 </vt:lpstr>
      <vt:lpstr>Q and A</vt:lpstr>
      <vt:lpstr>The game  DAY 2</vt:lpstr>
      <vt:lpstr>The shot clock art. 29</vt:lpstr>
      <vt:lpstr>Shot clock start/restart</vt:lpstr>
      <vt:lpstr>Shot clock – stopped but not reset</vt:lpstr>
      <vt:lpstr>Shot Clock</vt:lpstr>
      <vt:lpstr>Shot clock</vt:lpstr>
      <vt:lpstr>Scorer art. 48</vt:lpstr>
      <vt:lpstr>Score sheet</vt:lpstr>
      <vt:lpstr>Team Fouls penalty art. 41</vt:lpstr>
      <vt:lpstr>PLayer Fouls</vt:lpstr>
      <vt:lpstr>Fouls penalty art. 34 /art 41</vt:lpstr>
      <vt:lpstr>Unsportman Fouls</vt:lpstr>
      <vt:lpstr>PowerPoint Presentation</vt:lpstr>
      <vt:lpstr>conclusion</vt:lpstr>
      <vt:lpstr>So what's the difference</vt:lpstr>
      <vt:lpstr>The game is:</vt:lpstr>
      <vt:lpstr>Last but in no means least</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Horton</dc:creator>
  <cp:lastModifiedBy>Eugene Horton</cp:lastModifiedBy>
  <cp:revision>2052</cp:revision>
  <dcterms:created xsi:type="dcterms:W3CDTF">2020-06-09T18:48:31Z</dcterms:created>
  <dcterms:modified xsi:type="dcterms:W3CDTF">2020-06-23T23:00:06Z</dcterms:modified>
</cp:coreProperties>
</file>