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4"/>
  </p:normalViewPr>
  <p:slideViewPr>
    <p:cSldViewPr snapToGrid="0">
      <p:cViewPr varScale="1">
        <p:scale>
          <a:sx n="94" d="100"/>
          <a:sy n="94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FF0D6-481A-DAC5-A066-C3DD0E752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E7DD6-0C4D-E4F9-C8E6-BAD5E6C21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DF709-75A6-0F13-556D-3FCCBA52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83F8F-49D7-B145-FA58-200490D6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064CD-3DC3-2B15-69F2-AC666A936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8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BA7A2-0B7C-C262-80DA-634FAE54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1706C-3CB5-0AD1-3E14-99FAD4961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04BB3-8A83-0840-A5C2-71EB303D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E1543-1140-3A6F-9FC0-522821C0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30C9E-DD79-5BCA-1F0B-B580602E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662467-467F-B90E-97A2-FEADF8AD3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F75E7-B0C4-2629-1B8A-31FCD6054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53EE1-904E-9E0C-EF5C-B9552E02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1F5B9-DC6B-8399-067B-EDACB755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B1D18-FE23-E69D-9327-CFDD06CF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A5B90-EAC0-165A-980B-B11952FA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1A9CD-67B7-89DC-DE0B-C0927ABF3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32C9-6611-11E7-4373-02D6C69E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88C80-4DB7-6D60-EB4F-2C8ECB45B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6F2D2-C95B-425C-7FED-2027BC33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4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8BA23-C6CC-2827-6576-767F9B00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F0ADC-63C3-4D12-9F5A-7D53B30C5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FCCD8-C65B-83C5-A233-BA0E5BA4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1DA42-2742-5380-D287-858068F9C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2AE1D-6347-5CA7-1818-88E629680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3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6122C-96D5-0ED7-AB07-E6BAC9133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3E795-8905-CDBA-775C-F1892CF6E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7E96B-D284-289E-C273-A90A4BE52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F0A10-B0D5-B7C1-E553-BC520F52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EE0FD-F13E-89AF-73D3-59B1BF54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1D6A4-0431-B7FB-D849-66FBA765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6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A954-4D52-C38D-A1AD-F98F7411E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7BF6F-77B1-70B8-09FB-73C9590EC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33018-C9D1-BCEB-8B3A-431264BFB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1FD655-9B95-511F-0124-0FD486D6A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CE86F9-471E-D592-8523-4C76B6D79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0C813-4F6C-ADAB-2F2A-2EFAFAB9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1A3A8-6E17-8A98-E6D0-D0F4D437E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ED065D-F851-DF53-C2C1-8B89EA6B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5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4BF17-EB92-2777-7E36-EB952FD1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ACB19-1ED9-10DE-1A18-0E8A7182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43778-7EAE-E171-D053-FA865695E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20C24-FE54-A64F-8EEF-F7797948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5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48D61-7029-472B-B565-F089F179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BA0003-A5B8-179A-BC09-417193EA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2FD41-38A4-210F-82EC-7F17DFDC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2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8C53D-C79B-8ED8-F634-E29AD1DF7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F7C7A-E1D3-F53C-301C-F28ED15A2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57AF7-B4D1-5FC7-8064-3B6ABB21B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082D6-B3AC-C1CB-0225-5A2249F78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41BB-012D-58CE-52F7-A3187D23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3A4C0-6B7A-8E55-BB10-832A0F0F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10C8-5629-446C-453E-C63192DE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476D9B-C395-3EA2-4B0E-CAFAC7A1E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AEE14-C066-0418-4F3D-02FADF770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AF9DB-E0E0-BCD1-C9E8-E257A9CD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8CB26-D516-1F75-195D-7A40046A4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56B3D-AFA5-3840-E8C9-77A5D0C7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8DD45B-6F31-D9DB-CE02-8522FA854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85477-0FA4-0710-32F7-B285DC68A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AE899-EAA1-0B53-1897-0CB6CFA48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527E-23B8-9445-A7C0-8FDD9752856B}" type="datetimeFigureOut">
              <a:rPr lang="en-US" smtClean="0"/>
              <a:t>9/14/24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95626-172F-C0FD-EDA9-093BE0653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3E75B-3959-1A62-33D6-DC9461BCE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EDED2-87D3-784D-AE0E-273C3D697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7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0BF07-622D-959F-7FDA-B6258E364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2137"/>
            <a:ext cx="9144000" cy="124194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BAHAMAS BASKETBALL FEDERATION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TRAINING AND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C0F2F-E49F-841F-D405-2B8C09B7F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20119"/>
            <a:ext cx="9144000" cy="429904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b="1" dirty="0"/>
              <a:t>AGENDA: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Overview Of Officiating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FIBA Perspective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National Perspective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Composition of Personnel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2023/2024 Training Events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Game Management Events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Budget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Propose FIBA U16/17 Tournament</a:t>
            </a:r>
          </a:p>
          <a:p>
            <a:pPr algn="l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71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3782-0D1F-1D69-EB9C-1F19D6BC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24’ National and International Training Events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4018A-8827-A030-D99B-FD5E2E6F5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INTERNATIONAL (Cont.)</a:t>
            </a:r>
          </a:p>
          <a:p>
            <a:r>
              <a:rPr lang="en-US" dirty="0"/>
              <a:t>FIBA Workshop for Game Directors</a:t>
            </a:r>
          </a:p>
          <a:p>
            <a:r>
              <a:rPr lang="en-US" dirty="0"/>
              <a:t>FIBA E-PLUS Workshop</a:t>
            </a:r>
          </a:p>
          <a:p>
            <a:r>
              <a:rPr lang="en-US" dirty="0"/>
              <a:t>FIBA Technical Delegate Recertification</a:t>
            </a:r>
          </a:p>
          <a:p>
            <a:r>
              <a:rPr lang="en-US" dirty="0"/>
              <a:t>FIBA Novice/Elite Programs for Referees</a:t>
            </a:r>
          </a:p>
          <a:p>
            <a:r>
              <a:rPr lang="en-US" dirty="0"/>
              <a:t>FIBA/FIBA Americas periodic virtual clinics for Officials and Coaches</a:t>
            </a:r>
          </a:p>
          <a:p>
            <a:r>
              <a:rPr lang="en-US" dirty="0"/>
              <a:t>FIBA 3X3 Training for 3x3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3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0B3F8-D3CF-3B61-573E-EDDEDCDE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2023 – 24’ Game Management Events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839F9-F5B6-B962-BA73-9D8F5C049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8991"/>
            <a:ext cx="10515600" cy="52079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LOCAL</a:t>
            </a:r>
          </a:p>
          <a:p>
            <a:r>
              <a:rPr lang="en-US" dirty="0"/>
              <a:t>Bahama Games</a:t>
            </a:r>
          </a:p>
          <a:p>
            <a:r>
              <a:rPr lang="en-US" dirty="0"/>
              <a:t>Bahama Hoops</a:t>
            </a:r>
          </a:p>
          <a:p>
            <a:r>
              <a:rPr lang="en-US" dirty="0"/>
              <a:t>National High School (private and local) </a:t>
            </a:r>
          </a:p>
          <a:p>
            <a:r>
              <a:rPr lang="en-US" dirty="0"/>
              <a:t>Hugh Campbell Tournament</a:t>
            </a:r>
          </a:p>
          <a:p>
            <a:r>
              <a:rPr lang="en-US" dirty="0"/>
              <a:t>Island Associations Basketball Leagues </a:t>
            </a:r>
          </a:p>
          <a:p>
            <a:r>
              <a:rPr lang="en-US" dirty="0"/>
              <a:t>New Providence Women’s Basketball League </a:t>
            </a:r>
          </a:p>
          <a:p>
            <a:r>
              <a:rPr lang="en-US" dirty="0"/>
              <a:t>Summer of Thunder</a:t>
            </a:r>
          </a:p>
          <a:p>
            <a:r>
              <a:rPr lang="en-US" dirty="0"/>
              <a:t>NBA Practice Games</a:t>
            </a:r>
          </a:p>
          <a:p>
            <a:r>
              <a:rPr lang="en-US" dirty="0"/>
              <a:t>FIBA U15 </a:t>
            </a:r>
          </a:p>
          <a:p>
            <a:r>
              <a:rPr lang="en-US" dirty="0"/>
              <a:t>NCAA DIV 1 Battle for Atlantis (male)</a:t>
            </a:r>
          </a:p>
        </p:txBody>
      </p:sp>
    </p:spTree>
    <p:extLst>
      <p:ext uri="{BB962C8B-B14F-4D97-AF65-F5344CB8AC3E}">
        <p14:creationId xmlns:p14="http://schemas.microsoft.com/office/powerpoint/2010/main" val="2364034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28F7-A575-D70A-BB0A-7183C515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7448"/>
          </a:xfrm>
        </p:spPr>
        <p:txBody>
          <a:bodyPr>
            <a:normAutofit/>
          </a:bodyPr>
          <a:lstStyle/>
          <a:p>
            <a:r>
              <a:rPr lang="en-US" b="1" dirty="0"/>
              <a:t>2023 – 24’ National Training of Officials Development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B442-5138-9BC8-0DA0-DBC9F3CAC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1881"/>
            <a:ext cx="10515600" cy="3925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Training for Officials cost is shared between Local Association and the BBF</a:t>
            </a:r>
          </a:p>
          <a:p>
            <a:pPr marL="0" indent="0">
              <a:buNone/>
            </a:pPr>
            <a:r>
              <a:rPr lang="en-US" dirty="0"/>
              <a:t>Local Associations A (</a:t>
            </a:r>
            <a:r>
              <a:rPr lang="en-US" b="1" dirty="0"/>
              <a:t>NP, GB, AN, BIM, AB,EX, ELE, SSAL, INA</a:t>
            </a:r>
            <a:r>
              <a:rPr lang="en-US" dirty="0"/>
              <a:t>) share  cost:</a:t>
            </a:r>
          </a:p>
          <a:p>
            <a:r>
              <a:rPr lang="en-US" dirty="0"/>
              <a:t>Local Association – Ground transportation, Accommodation, two meals per day, venue</a:t>
            </a:r>
          </a:p>
          <a:p>
            <a:r>
              <a:rPr lang="en-US" dirty="0"/>
              <a:t>BBF – Air Transportation, travel per diem and instructor viaticum</a:t>
            </a:r>
          </a:p>
        </p:txBody>
      </p:sp>
    </p:spTree>
    <p:extLst>
      <p:ext uri="{BB962C8B-B14F-4D97-AF65-F5344CB8AC3E}">
        <p14:creationId xmlns:p14="http://schemas.microsoft.com/office/powerpoint/2010/main" val="342226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4C3A-D5BA-DD14-34EB-EB6BBCDF0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24’ National Training and Development of Officials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D3A74-AD8B-EA10-6EAF-51D88AB37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Local Association B (CIS, LIS, ACK, CRK) cost</a:t>
            </a:r>
            <a:r>
              <a:rPr lang="en-US" dirty="0"/>
              <a:t>:</a:t>
            </a:r>
          </a:p>
          <a:p>
            <a:r>
              <a:rPr lang="en-US" dirty="0"/>
              <a:t>Local Association – accommodation and two meals per day.</a:t>
            </a:r>
          </a:p>
          <a:p>
            <a:r>
              <a:rPr lang="en-US" dirty="0"/>
              <a:t>BBF – Air and ground transportation, travel per diem and instructor fee</a:t>
            </a:r>
          </a:p>
          <a:p>
            <a:pPr marL="0" indent="0">
              <a:buNone/>
            </a:pPr>
            <a:r>
              <a:rPr lang="en-US" b="1" dirty="0"/>
              <a:t>Annual Budget – $21,000.</a:t>
            </a:r>
          </a:p>
          <a:p>
            <a:pPr marL="0" indent="0">
              <a:buNone/>
            </a:pPr>
            <a:r>
              <a:rPr lang="en-US" b="1" dirty="0"/>
              <a:t>BBF Spent </a:t>
            </a:r>
            <a:r>
              <a:rPr lang="en-US" dirty="0"/>
              <a:t>- </a:t>
            </a:r>
            <a:r>
              <a:rPr lang="en-US" b="1" dirty="0"/>
              <a:t>$9,000 </a:t>
            </a:r>
            <a:r>
              <a:rPr lang="en-US" dirty="0"/>
              <a:t>(</a:t>
            </a:r>
            <a:r>
              <a:rPr lang="en-US" b="1" dirty="0"/>
              <a:t>AB, GB, AN (S), BIM, NP, EX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1046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7F3-7327-4600-6D50-022DC3701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 PROPOSED FIBA U16 (M/F) TOURNAMENT – INITIAL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226DB-1F3F-11C5-BBC4-5E07055A2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TENTATIVE DATES</a:t>
            </a:r>
          </a:p>
          <a:p>
            <a:r>
              <a:rPr lang="en-US" dirty="0"/>
              <a:t>8-14 December (female)	</a:t>
            </a:r>
          </a:p>
          <a:p>
            <a:r>
              <a:rPr lang="en-US" dirty="0"/>
              <a:t>15-21 December (male)			</a:t>
            </a:r>
          </a:p>
          <a:p>
            <a:pPr marL="0" indent="0">
              <a:buNone/>
            </a:pPr>
            <a:r>
              <a:rPr lang="en-US" b="1" dirty="0"/>
              <a:t>KEY LEADERS </a:t>
            </a:r>
          </a:p>
          <a:p>
            <a:r>
              <a:rPr lang="en-US" dirty="0"/>
              <a:t>BBF Technical Coordinator</a:t>
            </a:r>
          </a:p>
          <a:p>
            <a:r>
              <a:rPr lang="en-US" dirty="0"/>
              <a:t>Local Organizing Committee </a:t>
            </a:r>
          </a:p>
          <a:p>
            <a:r>
              <a:rPr lang="en-US" dirty="0"/>
              <a:t>Government</a:t>
            </a:r>
          </a:p>
          <a:p>
            <a:r>
              <a:rPr lang="en-US" dirty="0"/>
              <a:t>Venue Manager</a:t>
            </a:r>
          </a:p>
        </p:txBody>
      </p:sp>
    </p:spTree>
    <p:extLst>
      <p:ext uri="{BB962C8B-B14F-4D97-AF65-F5344CB8AC3E}">
        <p14:creationId xmlns:p14="http://schemas.microsoft.com/office/powerpoint/2010/main" val="1874071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C6507-F7BD-FBC3-36B0-C8A61558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 PROPOSED FIBA U16/17 (M/F) TOURNAMENT – INITIAL PLANNING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4BAA-8781-CD8C-AFA0-DA3A9D6C6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VENUE</a:t>
            </a:r>
            <a:endParaRPr lang="en-US" dirty="0"/>
          </a:p>
          <a:p>
            <a:r>
              <a:rPr lang="en-US" dirty="0"/>
              <a:t>Utilities – Court, Locker Rooms, Electrical Power/Redundant Power, Seating, IRS, TV Graphics, Backstop, Score </a:t>
            </a:r>
            <a:r>
              <a:rPr lang="en-US" dirty="0" err="1"/>
              <a:t>board,Lighting</a:t>
            </a:r>
            <a:endParaRPr lang="en-US" dirty="0"/>
          </a:p>
          <a:p>
            <a:r>
              <a:rPr lang="en-US" dirty="0"/>
              <a:t>Games- 3-4 per day</a:t>
            </a:r>
          </a:p>
          <a:p>
            <a:r>
              <a:rPr lang="en-US" dirty="0"/>
              <a:t>Practices- all teams 60 min per team</a:t>
            </a:r>
          </a:p>
          <a:p>
            <a:pPr marL="0" indent="0">
              <a:buNone/>
            </a:pPr>
            <a:r>
              <a:rPr lang="en-US" b="1" dirty="0"/>
              <a:t>ACCOMMODATION</a:t>
            </a:r>
          </a:p>
          <a:p>
            <a:r>
              <a:rPr lang="en-US" dirty="0"/>
              <a:t>Teams – NMF</a:t>
            </a:r>
          </a:p>
          <a:p>
            <a:r>
              <a:rPr lang="en-US" dirty="0"/>
              <a:t>FIBA Staff – BBF except</a:t>
            </a:r>
          </a:p>
          <a:p>
            <a:r>
              <a:rPr lang="en-US" dirty="0"/>
              <a:t>BBF Staff – Table, Stats </a:t>
            </a:r>
            <a:r>
              <a:rPr lang="en-US" dirty="0" err="1"/>
              <a:t>etc</a:t>
            </a:r>
            <a:r>
              <a:rPr lang="en-US" dirty="0"/>
              <a:t> (local first),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05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7435A-082B-2CF6-FE66-4F1C3F51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 PROPOSED FIBA U16/17 (M/F)</a:t>
            </a:r>
            <a:br>
              <a:rPr lang="en-US" b="1" dirty="0"/>
            </a:br>
            <a:r>
              <a:rPr lang="en-US" b="1" dirty="0"/>
              <a:t>TOURNAMENT – INITIAL PLANNING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30C5B-0D33-9B6D-8412-5E1389C25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MEDICAL</a:t>
            </a:r>
          </a:p>
          <a:p>
            <a:r>
              <a:rPr lang="en-US" dirty="0"/>
              <a:t>Practice</a:t>
            </a:r>
          </a:p>
          <a:p>
            <a:r>
              <a:rPr lang="en-US" dirty="0"/>
              <a:t>Games</a:t>
            </a:r>
          </a:p>
          <a:p>
            <a:r>
              <a:rPr lang="en-US" dirty="0"/>
              <a:t>Ambulance</a:t>
            </a:r>
          </a:p>
          <a:p>
            <a:pPr marL="0" indent="0">
              <a:buNone/>
            </a:pPr>
            <a:r>
              <a:rPr lang="en-US" b="1" dirty="0"/>
              <a:t>TRANSPORTATION</a:t>
            </a:r>
          </a:p>
          <a:p>
            <a:r>
              <a:rPr lang="en-US" dirty="0"/>
              <a:t>6-8 Teams (M/F)</a:t>
            </a:r>
          </a:p>
          <a:p>
            <a:r>
              <a:rPr lang="en-US" dirty="0"/>
              <a:t>From and to airport</a:t>
            </a:r>
          </a:p>
          <a:p>
            <a:r>
              <a:rPr lang="en-US" dirty="0"/>
              <a:t>To and from practice session 1000- 1200 daily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87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EDC4F-BCC8-47F8-E84D-41081917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 PROPOSED FIBA U16 (M/F) TOURNAMENT – INITIAL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96D90-5F3D-84DD-B6B4-6EFF8F9DB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SECURITY</a:t>
            </a:r>
          </a:p>
          <a:p>
            <a:r>
              <a:rPr lang="en-US" dirty="0"/>
              <a:t>Escort</a:t>
            </a:r>
          </a:p>
          <a:p>
            <a:r>
              <a:rPr lang="en-US" dirty="0"/>
              <a:t>Hotels (24/7)</a:t>
            </a:r>
          </a:p>
          <a:p>
            <a:r>
              <a:rPr lang="en-US" dirty="0"/>
              <a:t>Gate</a:t>
            </a:r>
          </a:p>
          <a:p>
            <a:r>
              <a:rPr lang="en-US" dirty="0"/>
              <a:t>Practice</a:t>
            </a:r>
          </a:p>
          <a:p>
            <a:r>
              <a:rPr lang="en-US" dirty="0"/>
              <a:t>Parking</a:t>
            </a:r>
          </a:p>
          <a:p>
            <a:r>
              <a:rPr lang="en-US" dirty="0"/>
              <a:t>Locker Rooms</a:t>
            </a:r>
          </a:p>
          <a:p>
            <a:r>
              <a:rPr lang="en-US" dirty="0"/>
              <a:t>Security Plan</a:t>
            </a:r>
          </a:p>
          <a:p>
            <a:pPr marL="0" indent="0">
              <a:buNone/>
            </a:pPr>
            <a:r>
              <a:rPr lang="en-US" b="1" dirty="0"/>
              <a:t>INSURANCE – </a:t>
            </a:r>
            <a:r>
              <a:rPr lang="en-US" dirty="0"/>
              <a:t>Gym</a:t>
            </a:r>
            <a:r>
              <a:rPr lang="en-US" b="1" dirty="0"/>
              <a:t>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13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E5EC-9ACA-5EAB-3195-ED54D830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 PROPOSED FIBA U16/17 TOURNAMENT INITIAL PLANNING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FBB8A-DBCF-E27F-A080-DE177B26C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VOLUNTEERS</a:t>
            </a:r>
          </a:p>
          <a:p>
            <a:r>
              <a:rPr lang="en-US" dirty="0"/>
              <a:t>Team Liaison Personnel (Spanish Interpreters may be required)</a:t>
            </a:r>
          </a:p>
          <a:p>
            <a:r>
              <a:rPr lang="en-US" dirty="0"/>
              <a:t>LOC Staff Uniform</a:t>
            </a:r>
          </a:p>
          <a:p>
            <a:r>
              <a:rPr lang="en-US" dirty="0"/>
              <a:t>Drivers</a:t>
            </a:r>
          </a:p>
          <a:p>
            <a:r>
              <a:rPr lang="en-US" dirty="0"/>
              <a:t>Public Relations</a:t>
            </a:r>
          </a:p>
          <a:p>
            <a:r>
              <a:rPr lang="en-US" dirty="0"/>
              <a:t>Master of Ceremony</a:t>
            </a:r>
          </a:p>
          <a:p>
            <a:r>
              <a:rPr lang="en-US" dirty="0"/>
              <a:t>Concession</a:t>
            </a:r>
          </a:p>
          <a:p>
            <a:r>
              <a:rPr lang="en-US" dirty="0"/>
              <a:t>Parking </a:t>
            </a:r>
          </a:p>
          <a:p>
            <a:r>
              <a:rPr lang="en-US" dirty="0"/>
              <a:t>Ball Persons</a:t>
            </a:r>
          </a:p>
        </p:txBody>
      </p:sp>
    </p:spTree>
    <p:extLst>
      <p:ext uri="{BB962C8B-B14F-4D97-AF65-F5344CB8AC3E}">
        <p14:creationId xmlns:p14="http://schemas.microsoft.com/office/powerpoint/2010/main" val="85288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B6809-89B7-D3FF-F241-F701D373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9"/>
            <a:ext cx="10515600" cy="148895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Overview of Officiating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B2707-7D61-A305-0E4B-F566AD745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1570"/>
            <a:ext cx="10515600" cy="506332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Less Combative </a:t>
            </a:r>
          </a:p>
          <a:p>
            <a:r>
              <a:rPr lang="en-US" dirty="0"/>
              <a:t>Respect for Officials and Officiating is improving</a:t>
            </a:r>
          </a:p>
          <a:p>
            <a:r>
              <a:rPr lang="en-US" dirty="0"/>
              <a:t>Not Just students of the but more so learners – concept driven (mastery of the FIBA Rules)</a:t>
            </a:r>
          </a:p>
          <a:p>
            <a:r>
              <a:rPr lang="en-US" dirty="0"/>
              <a:t>Professional disposition – dress and general bearing; respect for others opinion; obligated service provider</a:t>
            </a:r>
          </a:p>
          <a:p>
            <a:r>
              <a:rPr lang="en-US" dirty="0"/>
              <a:t>Fitness and physical posture is improving at all levels</a:t>
            </a:r>
          </a:p>
          <a:p>
            <a:r>
              <a:rPr lang="en-US" dirty="0"/>
              <a:t>We continue to meet all of our officiating obligation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7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66D1-1272-4CAC-E376-CE71FACC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FIBA Perspective For Officiating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0D6B0-1244-6967-7D93-C5D54B4F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 and increase the number of female officials</a:t>
            </a:r>
          </a:p>
          <a:p>
            <a:r>
              <a:rPr lang="en-US" dirty="0"/>
              <a:t>Development of younger Officials to assist in meeting the demand for official</a:t>
            </a:r>
          </a:p>
          <a:p>
            <a:r>
              <a:rPr lang="en-US" dirty="0"/>
              <a:t>Increase the number of local and national referees </a:t>
            </a:r>
          </a:p>
          <a:p>
            <a:r>
              <a:rPr lang="en-US" dirty="0"/>
              <a:t> Develop officials for international certification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6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214B-08A6-4F9A-7228-C6A465E1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National Perspective for Officiating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96D04-1824-80A3-071C-A5A165397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community oriented</a:t>
            </a:r>
          </a:p>
          <a:p>
            <a:r>
              <a:rPr lang="en-US" dirty="0"/>
              <a:t>Establish administrative protocol with community leadership</a:t>
            </a:r>
          </a:p>
          <a:p>
            <a:r>
              <a:rPr lang="en-US" dirty="0"/>
              <a:t>Increase the number of certified officials</a:t>
            </a:r>
          </a:p>
          <a:p>
            <a:r>
              <a:rPr lang="en-US" dirty="0"/>
              <a:t>Develop leaders through basketball Officiating and management</a:t>
            </a:r>
          </a:p>
          <a:p>
            <a:r>
              <a:rPr lang="en-US" dirty="0"/>
              <a:t>Ensure official are competent and ready to manage/officiate a game</a:t>
            </a:r>
          </a:p>
          <a:p>
            <a:r>
              <a:rPr lang="en-US" dirty="0"/>
              <a:t>Ensure games are brought to a happy conclusion</a:t>
            </a:r>
          </a:p>
        </p:txBody>
      </p:sp>
    </p:spTree>
    <p:extLst>
      <p:ext uri="{BB962C8B-B14F-4D97-AF65-F5344CB8AC3E}">
        <p14:creationId xmlns:p14="http://schemas.microsoft.com/office/powerpoint/2010/main" val="366776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DAD2-B13A-F1A3-A2D0-47AB2AD57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Composition of Basketball Officials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FFFA7-7DCC-0803-CA4D-05A5F4F86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Coordinator/FIBA National Instructor (1)</a:t>
            </a:r>
          </a:p>
          <a:p>
            <a:r>
              <a:rPr lang="en-US" dirty="0"/>
              <a:t>National Instructors (Primary, Secondary)(7/3)</a:t>
            </a:r>
          </a:p>
          <a:p>
            <a:r>
              <a:rPr lang="en-US" dirty="0"/>
              <a:t>Commissioners – 8/2</a:t>
            </a:r>
          </a:p>
          <a:p>
            <a:r>
              <a:rPr lang="en-US" dirty="0"/>
              <a:t>Referees – 120/3</a:t>
            </a:r>
          </a:p>
          <a:p>
            <a:r>
              <a:rPr lang="en-US" dirty="0"/>
              <a:t>Table Officials – 130/33</a:t>
            </a:r>
          </a:p>
          <a:p>
            <a:r>
              <a:rPr lang="en-US" dirty="0"/>
              <a:t>Statisticians – 10/6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5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CC655-EFE4-0EAD-E16C-00E6717E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448013"/>
          </a:xfrm>
        </p:spPr>
        <p:txBody>
          <a:bodyPr>
            <a:normAutofit/>
          </a:bodyPr>
          <a:lstStyle/>
          <a:p>
            <a:r>
              <a:rPr lang="en-US" b="1" dirty="0"/>
              <a:t>2023-2024 National &amp; International Training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F9E18-623D-CF51-5696-C907A33A3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4709"/>
            <a:ext cx="10515600" cy="380225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National</a:t>
            </a:r>
          </a:p>
          <a:p>
            <a:r>
              <a:rPr lang="en-US" dirty="0"/>
              <a:t>Abaco - Referee, Commissioner, Table, Stats and FIBA Organizer </a:t>
            </a:r>
          </a:p>
          <a:p>
            <a:r>
              <a:rPr lang="en-US" dirty="0"/>
              <a:t>Andros (South) – Referee and Table (x2)</a:t>
            </a:r>
          </a:p>
          <a:p>
            <a:r>
              <a:rPr lang="en-US" dirty="0"/>
              <a:t>Bimini – Referee, Table</a:t>
            </a:r>
          </a:p>
          <a:p>
            <a:r>
              <a:rPr lang="en-US" dirty="0"/>
              <a:t>Exuma – Referee, Table</a:t>
            </a:r>
          </a:p>
          <a:p>
            <a:r>
              <a:rPr lang="en-US" dirty="0"/>
              <a:t>Grand Bahama- Referee, Commissioner, Table</a:t>
            </a:r>
          </a:p>
          <a:p>
            <a:r>
              <a:rPr lang="en-US" dirty="0"/>
              <a:t>San Salvador – Referee, Table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3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F8D0-EC21-65D9-C8DB-6668DAF1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24’ National and International Training Events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E4062-D08C-D97F-EDD3-F679606DB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Providence</a:t>
            </a:r>
          </a:p>
          <a:p>
            <a:r>
              <a:rPr lang="en-US" dirty="0"/>
              <a:t>Referee Associations</a:t>
            </a:r>
          </a:p>
          <a:p>
            <a:r>
              <a:rPr lang="en-US" dirty="0"/>
              <a:t>New Providence Basketball Association – FIBA Rules Seminar</a:t>
            </a:r>
          </a:p>
          <a:p>
            <a:r>
              <a:rPr lang="en-US" dirty="0"/>
              <a:t>Bahamas Government Departmental Basketball League – FIBA Rules Seminar</a:t>
            </a:r>
          </a:p>
          <a:p>
            <a:r>
              <a:rPr lang="en-US" dirty="0"/>
              <a:t>Bahama Games – Game Management Workshop</a:t>
            </a:r>
          </a:p>
          <a:p>
            <a:r>
              <a:rPr lang="en-US" dirty="0"/>
              <a:t>BBF Nationals – Game Management Workshop</a:t>
            </a:r>
          </a:p>
          <a:p>
            <a:r>
              <a:rPr lang="en-US" dirty="0"/>
              <a:t>Summer of Thunder Game Management Workshop</a:t>
            </a:r>
          </a:p>
        </p:txBody>
      </p:sp>
    </p:spTree>
    <p:extLst>
      <p:ext uri="{BB962C8B-B14F-4D97-AF65-F5344CB8AC3E}">
        <p14:creationId xmlns:p14="http://schemas.microsoft.com/office/powerpoint/2010/main" val="415498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FDED-10C3-D25A-7426-83276374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24’ National and International Training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84607-56B5-31C4-3D4A-89F8ABBA0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Providence Government Primary Schools Association Mini Basketball Workshop</a:t>
            </a:r>
          </a:p>
          <a:p>
            <a:r>
              <a:rPr lang="en-US" dirty="0"/>
              <a:t>Ministry of Youth Sports &amp; Culture National Youth Development Program for Basketball Officials</a:t>
            </a:r>
          </a:p>
          <a:p>
            <a:r>
              <a:rPr lang="en-US" dirty="0"/>
              <a:t>University of The Bahamas Physical Education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6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D3DE-EB66-2729-CF0E-7C3FDDB9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 – 24’ National and International Training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680A0-45BD-9AC6-26A6-8F0662EF0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INTERNATIONAL</a:t>
            </a:r>
          </a:p>
          <a:p>
            <a:r>
              <a:rPr lang="en-US" dirty="0"/>
              <a:t>FIBA Statistician certification/Recertification</a:t>
            </a:r>
          </a:p>
          <a:p>
            <a:r>
              <a:rPr lang="en-US" dirty="0"/>
              <a:t>FIBA Table Officials Certification/Recertification</a:t>
            </a:r>
          </a:p>
          <a:p>
            <a:r>
              <a:rPr lang="en-US" dirty="0"/>
              <a:t>FIBA Referee Certification/Recertification</a:t>
            </a:r>
          </a:p>
          <a:p>
            <a:r>
              <a:rPr lang="en-US" dirty="0"/>
              <a:t>FIBA Commissioner Certification/Recertification</a:t>
            </a:r>
          </a:p>
          <a:p>
            <a:r>
              <a:rPr lang="en-US" dirty="0"/>
              <a:t>FIBA National Instructor Level I Recertification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8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864</Words>
  <Application>Microsoft Macintosh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BAHAMAS BASKETBALL FEDERATION TRAINING AND DEVELOPMENT</vt:lpstr>
      <vt:lpstr>Overview of Officiating  </vt:lpstr>
      <vt:lpstr>FIBA Perspective For Officiating</vt:lpstr>
      <vt:lpstr>National Perspective for Officiating</vt:lpstr>
      <vt:lpstr>Composition of Basketball Officials</vt:lpstr>
      <vt:lpstr>2023-2024 National &amp; International Training Events</vt:lpstr>
      <vt:lpstr>2023 – 24’ National and International Training Events (Cont.)</vt:lpstr>
      <vt:lpstr>2023 – 24’ National and International Training Events</vt:lpstr>
      <vt:lpstr>2023 – 24’ National and International Training Events</vt:lpstr>
      <vt:lpstr>2023 – 24’ National and International Training Events (Cont.)</vt:lpstr>
      <vt:lpstr>2023 – 24’ Game Management Events </vt:lpstr>
      <vt:lpstr>2023 – 24’ National Training of Officials Development Budget</vt:lpstr>
      <vt:lpstr>2023 – 24’ National Training and Development of Officials Budget</vt:lpstr>
      <vt:lpstr>2024 PROPOSED FIBA U16 (M/F) TOURNAMENT – INITIAL PLANNING</vt:lpstr>
      <vt:lpstr>2024 PROPOSED FIBA U16/17 (M/F) TOURNAMENT – INITIAL PLANNING (Cont.)</vt:lpstr>
      <vt:lpstr>2024 PROPOSED FIBA U16/17 (M/F) TOURNAMENT – INITIAL PLANNING (Cont.)</vt:lpstr>
      <vt:lpstr>2024 PROPOSED FIBA U16 (M/F) TOURNAMENT – INITIAL PLANNING</vt:lpstr>
      <vt:lpstr>2024 PROPOSED FIBA U16/17 TOURNAMENT INITIAL PLANNING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BAHAMAS BASKETBALL FEDERATION TRAINING AND DEVELOPMENT</dc:title>
  <dc:creator>Microsoft Office User</dc:creator>
  <cp:lastModifiedBy>Microsoft Office User</cp:lastModifiedBy>
  <cp:revision>4</cp:revision>
  <dcterms:created xsi:type="dcterms:W3CDTF">2024-09-13T23:28:04Z</dcterms:created>
  <dcterms:modified xsi:type="dcterms:W3CDTF">2024-09-14T12:45:30Z</dcterms:modified>
</cp:coreProperties>
</file>